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61"/>
  </p:notesMasterIdLst>
  <p:handoutMasterIdLst>
    <p:handoutMasterId r:id="rId62"/>
  </p:handoutMasterIdLst>
  <p:sldIdLst>
    <p:sldId id="291" r:id="rId2"/>
    <p:sldId id="445" r:id="rId3"/>
    <p:sldId id="362" r:id="rId4"/>
    <p:sldId id="412" r:id="rId5"/>
    <p:sldId id="372" r:id="rId6"/>
    <p:sldId id="381" r:id="rId7"/>
    <p:sldId id="389" r:id="rId8"/>
    <p:sldId id="411" r:id="rId9"/>
    <p:sldId id="413" r:id="rId10"/>
    <p:sldId id="390" r:id="rId11"/>
    <p:sldId id="391" r:id="rId12"/>
    <p:sldId id="416" r:id="rId13"/>
    <p:sldId id="392" r:id="rId14"/>
    <p:sldId id="393" r:id="rId15"/>
    <p:sldId id="394" r:id="rId16"/>
    <p:sldId id="383" r:id="rId17"/>
    <p:sldId id="395" r:id="rId18"/>
    <p:sldId id="396" r:id="rId19"/>
    <p:sldId id="397" r:id="rId20"/>
    <p:sldId id="398" r:id="rId21"/>
    <p:sldId id="399" r:id="rId22"/>
    <p:sldId id="400" r:id="rId23"/>
    <p:sldId id="401" r:id="rId24"/>
    <p:sldId id="402" r:id="rId25"/>
    <p:sldId id="403" r:id="rId26"/>
    <p:sldId id="404" r:id="rId27"/>
    <p:sldId id="405" r:id="rId28"/>
    <p:sldId id="369" r:id="rId29"/>
    <p:sldId id="370" r:id="rId30"/>
    <p:sldId id="414" r:id="rId31"/>
    <p:sldId id="415" r:id="rId32"/>
    <p:sldId id="408" r:id="rId33"/>
    <p:sldId id="441" r:id="rId34"/>
    <p:sldId id="417" r:id="rId35"/>
    <p:sldId id="418" r:id="rId36"/>
    <p:sldId id="419" r:id="rId37"/>
    <p:sldId id="421" r:id="rId38"/>
    <p:sldId id="424" r:id="rId39"/>
    <p:sldId id="423" r:id="rId40"/>
    <p:sldId id="425" r:id="rId41"/>
    <p:sldId id="446" r:id="rId42"/>
    <p:sldId id="427" r:id="rId43"/>
    <p:sldId id="428" r:id="rId44"/>
    <p:sldId id="429" r:id="rId45"/>
    <p:sldId id="430" r:id="rId46"/>
    <p:sldId id="431" r:id="rId47"/>
    <p:sldId id="432" r:id="rId48"/>
    <p:sldId id="433" r:id="rId49"/>
    <p:sldId id="434" r:id="rId50"/>
    <p:sldId id="435" r:id="rId51"/>
    <p:sldId id="436" r:id="rId52"/>
    <p:sldId id="437" r:id="rId53"/>
    <p:sldId id="438" r:id="rId54"/>
    <p:sldId id="448" r:id="rId55"/>
    <p:sldId id="442" r:id="rId56"/>
    <p:sldId id="447" r:id="rId57"/>
    <p:sldId id="443" r:id="rId58"/>
    <p:sldId id="444" r:id="rId59"/>
    <p:sldId id="439" r:id="rId60"/>
  </p:sldIdLst>
  <p:sldSz cx="9144000" cy="5143500" type="screen16x9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9900"/>
    <a:srgbClr val="9999FF"/>
    <a:srgbClr val="CCCCFF"/>
    <a:srgbClr val="006600"/>
    <a:srgbClr val="FFFFFF"/>
    <a:srgbClr val="CC99FF"/>
    <a:srgbClr val="A8246E"/>
    <a:srgbClr val="008000"/>
    <a:srgbClr val="5DFFA6"/>
    <a:srgbClr val="B2C7E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87170" autoAdjust="0"/>
  </p:normalViewPr>
  <p:slideViewPr>
    <p:cSldViewPr>
      <p:cViewPr varScale="1">
        <p:scale>
          <a:sx n="79" d="100"/>
          <a:sy n="79" d="100"/>
        </p:scale>
        <p:origin x="-1650" y="-90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85621" cy="501576"/>
          </a:xfrm>
          <a:prstGeom prst="rect">
            <a:avLst/>
          </a:prstGeom>
        </p:spPr>
        <p:txBody>
          <a:bodyPr vert="horz" lIns="92729" tIns="46365" rIns="92729" bIns="4636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900934" y="1"/>
            <a:ext cx="2985621" cy="501576"/>
          </a:xfrm>
          <a:prstGeom prst="rect">
            <a:avLst/>
          </a:prstGeom>
        </p:spPr>
        <p:txBody>
          <a:bodyPr vert="horz" lIns="92729" tIns="46365" rIns="92729" bIns="46365" rtlCol="0"/>
          <a:lstStyle>
            <a:lvl1pPr algn="r">
              <a:defRPr sz="1200"/>
            </a:lvl1pPr>
          </a:lstStyle>
          <a:p>
            <a:fld id="{8F621B19-1B40-4953-85E7-8D9DD03162C0}" type="datetimeFigureOut">
              <a:rPr lang="ru-RU" smtClean="0"/>
              <a:pPr/>
              <a:t>14.03.2024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518725"/>
            <a:ext cx="2985621" cy="501576"/>
          </a:xfrm>
          <a:prstGeom prst="rect">
            <a:avLst/>
          </a:prstGeom>
        </p:spPr>
        <p:txBody>
          <a:bodyPr vert="horz" lIns="92729" tIns="46365" rIns="92729" bIns="4636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900934" y="9518725"/>
            <a:ext cx="2985621" cy="501576"/>
          </a:xfrm>
          <a:prstGeom prst="rect">
            <a:avLst/>
          </a:prstGeom>
        </p:spPr>
        <p:txBody>
          <a:bodyPr vert="horz" lIns="92729" tIns="46365" rIns="92729" bIns="46365" rtlCol="0" anchor="b"/>
          <a:lstStyle>
            <a:lvl1pPr algn="r">
              <a:defRPr sz="1200"/>
            </a:lvl1pPr>
          </a:lstStyle>
          <a:p>
            <a:fld id="{A6C65139-3444-47E5-A735-A250A264BD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008481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6" y="3"/>
            <a:ext cx="2984870" cy="501014"/>
          </a:xfrm>
          <a:prstGeom prst="rect">
            <a:avLst/>
          </a:prstGeom>
        </p:spPr>
        <p:txBody>
          <a:bodyPr vert="horz" lIns="92729" tIns="46365" rIns="92729" bIns="4636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704" y="3"/>
            <a:ext cx="2984870" cy="501014"/>
          </a:xfrm>
          <a:prstGeom prst="rect">
            <a:avLst/>
          </a:prstGeom>
        </p:spPr>
        <p:txBody>
          <a:bodyPr vert="horz" lIns="92729" tIns="46365" rIns="92729" bIns="46365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14.03.2024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729" tIns="46365" rIns="92729" bIns="4636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4"/>
            <a:ext cx="5510530" cy="4509134"/>
          </a:xfrm>
          <a:prstGeom prst="rect">
            <a:avLst/>
          </a:prstGeom>
        </p:spPr>
        <p:txBody>
          <a:bodyPr vert="horz" lIns="92729" tIns="46365" rIns="92729" bIns="4636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6" y="9517550"/>
            <a:ext cx="2984870" cy="501014"/>
          </a:xfrm>
          <a:prstGeom prst="rect">
            <a:avLst/>
          </a:prstGeom>
        </p:spPr>
        <p:txBody>
          <a:bodyPr vert="horz" lIns="92729" tIns="46365" rIns="92729" bIns="4636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704" y="9517550"/>
            <a:ext cx="2984870" cy="501014"/>
          </a:xfrm>
          <a:prstGeom prst="rect">
            <a:avLst/>
          </a:prstGeom>
        </p:spPr>
        <p:txBody>
          <a:bodyPr vert="horz" lIns="92729" tIns="46365" rIns="92729" bIns="46365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26F35-D79E-4CAE-9711-DA050C1A4695}" type="slidenum">
              <a:rPr lang="ru-RU" smtClean="0"/>
              <a:pPr/>
              <a:t>48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36466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14.03.2024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31458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14.03.2024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14.03.2024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14.03.2024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49164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14.03.2024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14.03.2024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14.03.2024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14.03.2024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14.03.2024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14.03.2024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14.03.2024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14.03.2024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fipi.ru/ege/otkrytyy-bank-zadaniy-ege" TargetMode="Externa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ege.sdamgia.ru/" TargetMode="External"/><Relationship Id="rId4" Type="http://schemas.openxmlformats.org/officeDocument/2006/relationships/image" Target="../media/image2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://rcoi.mcko.ru/gia-11-ege-gve/" TargetMode="External"/><Relationship Id="rId2" Type="http://schemas.openxmlformats.org/officeDocument/2006/relationships/hyperlink" Target="http://www.rustest.ru/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edu.tatar.ru/kukmor/otdel" TargetMode="External"/><Relationship Id="rId5" Type="http://schemas.openxmlformats.org/officeDocument/2006/relationships/hyperlink" Target="http://fipi.ru/" TargetMode="External"/><Relationship Id="rId4" Type="http://schemas.openxmlformats.org/officeDocument/2006/relationships/hyperlink" Target="http://gia.edu.ru/ru/" TargetMode="Externa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11560" y="2139702"/>
            <a:ext cx="8604448" cy="477017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lvl="0" algn="ctr" defTabSz="685749">
              <a:defRPr/>
            </a:pPr>
            <a:r>
              <a:rPr lang="ru-RU" sz="25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Особенности проведения ГИА- 2024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31640" y="3021800"/>
            <a:ext cx="7056784" cy="17821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26" name="Picture 2" descr="https://xn----ptbfoehelv2b.xn--p1ai/upload/iblock/9e7/9e764d63bb57ccccc68230afb2dbe28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680121"/>
            <a:ext cx="2795622" cy="14138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2612184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70762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Итоговое собеседование по русскому языку. </a:t>
            </a:r>
          </a:p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Основные нововведения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96938" y="1271534"/>
            <a:ext cx="3356851" cy="646331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Введены запреты на средства связи и прочее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71360" y="2437308"/>
            <a:ext cx="3382429" cy="923330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По решению ОИВ ИС-9 может проводиться</a:t>
            </a:r>
          </a:p>
          <a:p>
            <a:pPr algn="ctr"/>
            <a:r>
              <a:rPr lang="ru-RU" dirty="0"/>
              <a:t>с использованием ИКТ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220072" y="3723878"/>
            <a:ext cx="3433717" cy="646331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Введена процедура удаления с ИС-9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22763" y="1419622"/>
            <a:ext cx="3356851" cy="1200329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Заявления могут подаваться</a:t>
            </a:r>
          </a:p>
          <a:p>
            <a:pPr algn="ctr"/>
            <a:r>
              <a:rPr lang="ru-RU" dirty="0"/>
              <a:t>обучающимися, их родителями или уполномоченными лицами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3434" y="3003798"/>
            <a:ext cx="3356851" cy="923330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Введено описание подачи заявлений, в </a:t>
            </a:r>
            <a:r>
              <a:rPr lang="ru-RU" dirty="0" err="1"/>
              <a:t>т.ч</a:t>
            </a:r>
            <a:r>
              <a:rPr lang="ru-RU" dirty="0"/>
              <a:t>. для лиц с ОВЗ</a:t>
            </a:r>
          </a:p>
        </p:txBody>
      </p:sp>
    </p:spTree>
    <p:extLst>
      <p:ext uri="{BB962C8B-B14F-4D97-AF65-F5344CB8AC3E}">
        <p14:creationId xmlns="" xmlns:p14="http://schemas.microsoft.com/office/powerpoint/2010/main" val="997694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70762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Итоговое собеседование по русскому языку. </a:t>
            </a:r>
          </a:p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Основные нововведения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48064" y="2067694"/>
            <a:ext cx="2520280" cy="646331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Третий понедельник апреля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79943" y="2067694"/>
            <a:ext cx="2727961" cy="646331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Первый рабочий понедельник мая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79716" y="1391680"/>
            <a:ext cx="12443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857E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Было</a:t>
            </a:r>
            <a:endParaRPr lang="ru-RU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145061" y="1391680"/>
            <a:ext cx="12443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857E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Стало</a:t>
            </a:r>
            <a:endParaRPr lang="ru-RU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173107" y="3147814"/>
            <a:ext cx="2520280" cy="646331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Повторный допуск</a:t>
            </a:r>
          </a:p>
          <a:p>
            <a:pPr algn="ctr"/>
            <a:r>
              <a:rPr lang="ru-RU" dirty="0"/>
              <a:t>Удаленные с ИС-9</a:t>
            </a:r>
          </a:p>
        </p:txBody>
      </p:sp>
    </p:spTree>
    <p:extLst>
      <p:ext uri="{BB962C8B-B14F-4D97-AF65-F5344CB8AC3E}">
        <p14:creationId xmlns="" xmlns:p14="http://schemas.microsoft.com/office/powerpoint/2010/main" val="3856391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87367" y="49280"/>
            <a:ext cx="7070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Заявление на участие в итоговом собеседовании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9" name="Рисунок 8"/>
          <p:cNvPicPr/>
          <p:nvPr/>
        </p:nvPicPr>
        <p:blipFill rotWithShape="1">
          <a:blip r:embed="rId2" cstate="print"/>
          <a:srcRect l="19167" t="19442" r="18393" b="6760"/>
          <a:stretch/>
        </p:blipFill>
        <p:spPr bwMode="auto">
          <a:xfrm>
            <a:off x="971600" y="541293"/>
            <a:ext cx="7416824" cy="46347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148064" y="3668185"/>
            <a:ext cx="26373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7030A0"/>
                </a:solidFill>
              </a:rPr>
              <a:t>Приказ МОиН РТ от 04.12.2023 г. № под-2181/23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221285" y="3433524"/>
            <a:ext cx="3096344" cy="216024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004048" y="1923678"/>
            <a:ext cx="3137498" cy="819636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627855" y="4319848"/>
            <a:ext cx="38898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Приложение 17</a:t>
            </a:r>
          </a:p>
          <a:p>
            <a:pPr algn="ctr"/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Информирование обучающихся и их родителей под подпись!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57170" y="2478889"/>
            <a:ext cx="36004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/>
              <a:t>или</a:t>
            </a:r>
          </a:p>
        </p:txBody>
      </p:sp>
    </p:spTree>
    <p:extLst>
      <p:ext uri="{BB962C8B-B14F-4D97-AF65-F5344CB8AC3E}">
        <p14:creationId xmlns="" xmlns:p14="http://schemas.microsoft.com/office/powerpoint/2010/main" val="3803616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718846" y="1570804"/>
            <a:ext cx="338437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… о сроках и местах подачи заявлений на сдачу ГИА по учебным предметам – </a:t>
            </a:r>
          </a:p>
          <a:p>
            <a:pPr algn="ctr"/>
            <a:r>
              <a:rPr lang="ru-RU" sz="2000" b="1" dirty="0"/>
              <a:t>не позднее чем за два месяца</a:t>
            </a:r>
            <a:r>
              <a:rPr lang="ru-RU" sz="2000" dirty="0"/>
              <a:t> до завершения срока подачи заявления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436096" y="1142777"/>
            <a:ext cx="11521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4000">
              <a:spcBef>
                <a:spcPts val="440"/>
              </a:spcBef>
              <a:spcAft>
                <a:spcPts val="0"/>
              </a:spcAft>
              <a:tabLst>
                <a:tab pos="9921875" algn="l"/>
              </a:tabLst>
            </a:pPr>
            <a:r>
              <a:rPr lang="ru-RU" sz="2000" b="1" dirty="0">
                <a:solidFill>
                  <a:srgbClr val="003876"/>
                </a:solidFill>
                <a:latin typeface="Tahom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Стало</a:t>
            </a:r>
            <a:endParaRPr lang="ru-RU" sz="20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1059582"/>
            <a:ext cx="90441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3876"/>
                </a:solidFill>
                <a:latin typeface="Tahom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Было</a:t>
            </a:r>
            <a:endParaRPr lang="ru-RU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5076056" y="1570804"/>
            <a:ext cx="337753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… о сроках и местах подачи заявлений на сдачу ГИА по учебным предметам – </a:t>
            </a:r>
          </a:p>
          <a:p>
            <a:pPr algn="ctr"/>
            <a:r>
              <a:rPr lang="ru-RU" sz="2000" b="1" dirty="0"/>
              <a:t>не позднее чем за месяц</a:t>
            </a:r>
            <a:r>
              <a:rPr lang="ru-RU" sz="2000" dirty="0"/>
              <a:t> до завершения срока подачи заявления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971600" y="284407"/>
            <a:ext cx="51845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857E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Информирование граждан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167492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27584" y="284407"/>
            <a:ext cx="7076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Повторный допуск (ГИА-9)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79716" y="1923678"/>
            <a:ext cx="7552497" cy="1323439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ru-RU" sz="2000" dirty="0"/>
              <a:t>2) участники ГИА, проходящие ГИА только по обязательным учебным предметам и получившие на ГИА неудовлетворительный результат по одному из обязательных учебных предметов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79716" y="1095520"/>
            <a:ext cx="35922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857E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Добавлен пункт</a:t>
            </a:r>
            <a:endParaRPr lang="ru-RU" sz="2000" b="1" dirty="0"/>
          </a:p>
        </p:txBody>
      </p:sp>
    </p:spTree>
    <p:extLst>
      <p:ext uri="{BB962C8B-B14F-4D97-AF65-F5344CB8AC3E}">
        <p14:creationId xmlns="" xmlns:p14="http://schemas.microsoft.com/office/powerpoint/2010/main" val="1722690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27584" y="97438"/>
            <a:ext cx="7076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Проведение ГИА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9320" y="497548"/>
            <a:ext cx="35922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857E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Присутствие в ППЭ</a:t>
            </a:r>
            <a:endParaRPr lang="ru-RU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808149" y="4686588"/>
            <a:ext cx="2971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Пункты 56, 58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ext Box 1"/>
          <p:cNvSpPr txBox="1">
            <a:spLocks noChangeArrowheads="1"/>
          </p:cNvSpPr>
          <p:nvPr/>
        </p:nvSpPr>
        <p:spPr bwMode="auto">
          <a:xfrm>
            <a:off x="4139953" y="4362552"/>
            <a:ext cx="4588848" cy="648072"/>
          </a:xfrm>
          <a:prstGeom prst="rect">
            <a:avLst/>
          </a:prstGeom>
          <a:solidFill>
            <a:srgbClr val="F65E09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895350" lvl="0" indent="0" algn="ctr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>
                <a:ln>
                  <a:noFill/>
                </a:ln>
                <a:effectLst/>
              </a:rPr>
              <a:t>Работники ППЭ, ОН, а также участники экзаменов, </a:t>
            </a:r>
            <a:r>
              <a:rPr kumimoji="0" lang="ru-RU" altLang="ru-RU" sz="1200" b="1" i="0" u="none" strike="noStrike" cap="none" normalizeH="0" baseline="0" dirty="0">
                <a:ln>
                  <a:noFill/>
                </a:ln>
                <a:effectLst/>
              </a:rPr>
              <a:t>покинувшие ППЭ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effectLst/>
              </a:rPr>
              <a:t>, </a:t>
            </a:r>
            <a:r>
              <a:rPr kumimoji="0" lang="ru-RU" altLang="ru-RU" sz="1200" b="1" i="0" u="none" strike="noStrike" cap="none" normalizeH="0" baseline="0" dirty="0">
                <a:ln>
                  <a:noFill/>
                </a:ln>
                <a:effectLst/>
              </a:rPr>
              <a:t>повторно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effectLst/>
              </a:rPr>
              <a:t>в ППЭ </a:t>
            </a:r>
            <a:r>
              <a:rPr kumimoji="0" lang="ru-RU" altLang="ru-RU" sz="1200" b="1" i="0" u="none" strike="noStrike" cap="none" normalizeH="0" baseline="0" dirty="0">
                <a:ln>
                  <a:noFill/>
                </a:ln>
                <a:effectLst/>
              </a:rPr>
              <a:t>не допускаются</a:t>
            </a:r>
            <a:endParaRPr kumimoji="0" lang="ru-RU" altLang="ru-RU" sz="1200" b="0" i="0" u="none" strike="noStrike" cap="none" normalizeH="0" baseline="0" dirty="0">
              <a:ln>
                <a:noFill/>
              </a:ln>
              <a:effectLst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20529663"/>
              </p:ext>
            </p:extLst>
          </p:nvPr>
        </p:nvGraphicFramePr>
        <p:xfrm>
          <a:off x="914153" y="897658"/>
          <a:ext cx="6451600" cy="319999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{7E9639D4-E3E2-4D34-9284-5A2195B3D0D7}</a:tableStyleId>
              </a:tblPr>
              <a:tblGrid>
                <a:gridCol w="1857647">
                  <a:extLst>
                    <a:ext uri="{9D8B030D-6E8A-4147-A177-3AD203B41FA5}">
                      <a16:colId xmlns="" xmlns:a16="http://schemas.microsoft.com/office/drawing/2014/main" val="4015951386"/>
                    </a:ext>
                  </a:extLst>
                </a:gridCol>
                <a:gridCol w="2160240">
                  <a:extLst>
                    <a:ext uri="{9D8B030D-6E8A-4147-A177-3AD203B41FA5}">
                      <a16:colId xmlns="" xmlns:a16="http://schemas.microsoft.com/office/drawing/2014/main" val="290188114"/>
                    </a:ext>
                  </a:extLst>
                </a:gridCol>
                <a:gridCol w="2433713">
                  <a:extLst>
                    <a:ext uri="{9D8B030D-6E8A-4147-A177-3AD203B41FA5}">
                      <a16:colId xmlns="" xmlns:a16="http://schemas.microsoft.com/office/drawing/2014/main" val="475906340"/>
                    </a:ext>
                  </a:extLst>
                </a:gridCol>
              </a:tblGrid>
              <a:tr h="28956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Специалисты</a:t>
                      </a:r>
                      <a:endParaRPr lang="ru-RU" sz="8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 dirty="0">
                          <a:effectLst/>
                        </a:rPr>
                        <a:t>Допуск в ППЭ</a:t>
                      </a:r>
                      <a:endParaRPr lang="ru-RU" sz="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 dirty="0">
                          <a:effectLst/>
                        </a:rPr>
                        <a:t>Организация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3464983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Руководитель ОО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644672055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Руководитель ППЭ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Паспорт + распределение в ППЭ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effectLst/>
                        </a:rPr>
                        <a:t>Прошёл подготовку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Не близкий родственник</a:t>
                      </a:r>
                      <a:r>
                        <a:rPr lang="ru-RU" sz="800" u="none" strike="noStrike" dirty="0">
                          <a:effectLst/>
                        </a:rPr>
                        <a:t>, не учитель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472012537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Организаторы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Паспорт + распределение в ППЭ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effectLst/>
                        </a:rPr>
                        <a:t>Прошёл подготовку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Не близкий родственник, не учитель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Не специалист по предмету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101505791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Члены ГЭК (не менее 1)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Паспорт + распределение в ППЭ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effectLst/>
                        </a:rPr>
                        <a:t>Прошёл подготовку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Не близкий родственник</a:t>
                      </a:r>
                      <a:r>
                        <a:rPr lang="ru-RU" sz="800" u="none" strike="noStrike" dirty="0">
                          <a:effectLst/>
                        </a:rPr>
                        <a:t>, не учитель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3792474194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ТС (не менее 1)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Паспорт + распределение в ППЭ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effectLst/>
                        </a:rPr>
                        <a:t>Прошёл подготовку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Не близкий родственник</a:t>
                      </a:r>
                      <a:r>
                        <a:rPr lang="ru-RU" sz="800" u="none" strike="noStrike" dirty="0">
                          <a:effectLst/>
                        </a:rPr>
                        <a:t>, не учитель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002750126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Сотрудники охраны правопорядка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Паспорт + полномочия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2577774236"/>
                  </a:ext>
                </a:extLst>
              </a:tr>
              <a:tr h="13675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Медработники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Паспорт + полномочия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3164642286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Ассистенты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Паспорт + распределение в ППЭ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effectLst/>
                        </a:rPr>
                        <a:t>Прошёл подготовку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Не учитель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Не специалист по предмету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81509345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Экзаменаторы-собеседники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Паспорт + распределение в ППЭ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effectLst/>
                        </a:rPr>
                        <a:t>Прошёл подготовку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Не близкий родственник</a:t>
                      </a:r>
                      <a:r>
                        <a:rPr lang="ru-RU" sz="800" u="none" strike="noStrike" dirty="0">
                          <a:effectLst/>
                        </a:rPr>
                        <a:t>, не учитель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4275842384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Специалисты по инструктажу и ЛР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Паспорт + распределение в ППЭ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effectLst/>
                        </a:rPr>
                        <a:t>Прошёл подготовку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Не близкий родственник</a:t>
                      </a:r>
                      <a:r>
                        <a:rPr lang="ru-RU" sz="800" u="none" strike="noStrike" dirty="0">
                          <a:effectLst/>
                        </a:rPr>
                        <a:t>, не учитель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878682500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 dirty="0">
                          <a:effectLst/>
                        </a:rPr>
                        <a:t>Эксперт по выполнению ЛР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Паспорт + распределение в ППЭ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effectLst/>
                        </a:rPr>
                        <a:t>Прошёл подготовку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Не близкий родственник</a:t>
                      </a:r>
                      <a:r>
                        <a:rPr lang="ru-RU" sz="800" u="none" strike="noStrike" dirty="0">
                          <a:effectLst/>
                        </a:rPr>
                        <a:t>, не учитель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a16="http://schemas.microsoft.com/office/drawing/2014/main" val="12938627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53086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6140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Организация проведения ГИА-9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17103" y="771550"/>
            <a:ext cx="7776864" cy="646331"/>
          </a:xfrm>
          <a:prstGeom prst="rect">
            <a:avLst/>
          </a:prstGeom>
          <a:noFill/>
          <a:ln>
            <a:solidFill>
              <a:srgbClr val="CCCCFF"/>
            </a:solidFill>
          </a:ln>
        </p:spPr>
        <p:txBody>
          <a:bodyPr wrap="square" rtlCol="0">
            <a:spAutoFit/>
          </a:bodyPr>
          <a:lstStyle/>
          <a:p>
            <a:r>
              <a:rPr lang="ru-RU" sz="1200" dirty="0"/>
              <a:t>п. 30 «</a:t>
            </a:r>
            <a:r>
              <a:rPr lang="ru-RU" sz="1200" b="1" dirty="0"/>
              <a:t>Состав ГЭК </a:t>
            </a:r>
            <a:r>
              <a:rPr lang="ru-RU" sz="1200" dirty="0"/>
              <a:t>формируется из представителей ОИВ,…</a:t>
            </a:r>
          </a:p>
          <a:p>
            <a:r>
              <a:rPr lang="ru-RU" sz="1200" dirty="0"/>
              <a:t>Состав ГЭК формируется с учетом отсутствия у представителей, предполагаемых для включения в состав ГЭК, </a:t>
            </a:r>
            <a:r>
              <a:rPr lang="ru-RU" sz="1200" dirty="0">
                <a:solidFill>
                  <a:srgbClr val="FF0000"/>
                </a:solidFill>
              </a:rPr>
              <a:t>конфликта интересов</a:t>
            </a:r>
            <a:r>
              <a:rPr lang="ru-RU" sz="1200" dirty="0"/>
              <a:t>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4477" y="1543020"/>
            <a:ext cx="7776864" cy="2123658"/>
          </a:xfrm>
          <a:prstGeom prst="rect">
            <a:avLst/>
          </a:prstGeom>
          <a:noFill/>
          <a:ln>
            <a:solidFill>
              <a:srgbClr val="CCCCFF"/>
            </a:solidFill>
          </a:ln>
        </p:spPr>
        <p:txBody>
          <a:bodyPr wrap="square" rtlCol="0">
            <a:spAutoFit/>
          </a:bodyPr>
          <a:lstStyle/>
          <a:p>
            <a:r>
              <a:rPr lang="ru-RU" sz="1200" dirty="0"/>
              <a:t>п. 34 «</a:t>
            </a:r>
            <a:r>
              <a:rPr lang="ru-RU" sz="1200" b="1" dirty="0"/>
              <a:t>Состав предметных комиссий </a:t>
            </a:r>
            <a:r>
              <a:rPr lang="ru-RU" sz="1200" dirty="0"/>
              <a:t>по каждому учебному предмету формируется из лиц, отвечающих следующим требованиям (далее - эксперты):</a:t>
            </a:r>
          </a:p>
          <a:p>
            <a:r>
              <a:rPr lang="ru-RU" sz="1200" dirty="0"/>
              <a:t>1) наличие высшего образования;</a:t>
            </a:r>
          </a:p>
          <a:p>
            <a:r>
              <a:rPr lang="ru-RU" sz="1200" dirty="0"/>
              <a:t>2) соответствие квалификационным требованиям,…;</a:t>
            </a:r>
          </a:p>
          <a:p>
            <a:r>
              <a:rPr lang="ru-RU" sz="1200" dirty="0"/>
              <a:t>3) наличие опыта </a:t>
            </a:r>
            <a:r>
              <a:rPr lang="ru-RU" sz="1200" b="1" dirty="0"/>
              <a:t>педагогической</a:t>
            </a:r>
            <a:r>
              <a:rPr lang="ru-RU" sz="1200" dirty="0"/>
              <a:t> работы </a:t>
            </a:r>
            <a:r>
              <a:rPr lang="ru-RU" sz="1200" b="1" dirty="0"/>
              <a:t>в соответствующей предметной области</a:t>
            </a:r>
            <a:r>
              <a:rPr lang="ru-RU" sz="1200" dirty="0"/>
              <a:t>…;</a:t>
            </a:r>
          </a:p>
          <a:p>
            <a:r>
              <a:rPr lang="ru-RU" sz="1200" dirty="0"/>
              <a:t>4) наличие документа, подтверждающего получение дополнительного профессионального образования,… полученного </a:t>
            </a:r>
            <a:r>
              <a:rPr lang="ru-RU" sz="1200" b="1" dirty="0"/>
              <a:t>в течение последних трех лет</a:t>
            </a:r>
            <a:r>
              <a:rPr lang="ru-RU" sz="1200" dirty="0"/>
              <a:t>…</a:t>
            </a:r>
          </a:p>
          <a:p>
            <a:r>
              <a:rPr lang="ru-RU" sz="1200" dirty="0"/>
              <a:t>Состав предметных комиссий по каждому учебному предмету формируется с учетом отсутствия у экспертов, предполагаемых для включения в состав предметной комиссии по соответствующему учебному предмету, </a:t>
            </a:r>
            <a:r>
              <a:rPr lang="ru-RU" sz="1200" dirty="0">
                <a:solidFill>
                  <a:srgbClr val="FF0000"/>
                </a:solidFill>
              </a:rPr>
              <a:t>конфликта интересов</a:t>
            </a:r>
            <a:r>
              <a:rPr lang="ru-RU" sz="1200" dirty="0"/>
              <a:t>…»</a:t>
            </a:r>
          </a:p>
          <a:p>
            <a:endParaRPr lang="ru-RU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834477" y="3939902"/>
            <a:ext cx="7776864" cy="646331"/>
          </a:xfrm>
          <a:prstGeom prst="rect">
            <a:avLst/>
          </a:prstGeom>
          <a:noFill/>
          <a:ln>
            <a:solidFill>
              <a:srgbClr val="CCCCFF"/>
            </a:solidFill>
          </a:ln>
        </p:spPr>
        <p:txBody>
          <a:bodyPr wrap="square" rtlCol="0">
            <a:spAutoFit/>
          </a:bodyPr>
          <a:lstStyle/>
          <a:p>
            <a:r>
              <a:rPr lang="ru-RU" sz="1200" dirty="0"/>
              <a:t>п. 36 «Состав апелляционной комиссии формируется из представителей ОИВ,…</a:t>
            </a:r>
          </a:p>
          <a:p>
            <a:r>
              <a:rPr lang="ru-RU" sz="1200" dirty="0"/>
              <a:t>Состав апелляционной комиссии формируется с учетом отсутствия у представителей, предполагаемых для включения в состав апелляционной комиссии, </a:t>
            </a:r>
            <a:r>
              <a:rPr lang="ru-RU" sz="1200" dirty="0">
                <a:solidFill>
                  <a:srgbClr val="FF0000"/>
                </a:solidFill>
              </a:rPr>
              <a:t>конфликта интересов</a:t>
            </a:r>
            <a:r>
              <a:rPr lang="ru-RU" sz="1200" dirty="0"/>
              <a:t>…»</a:t>
            </a:r>
          </a:p>
        </p:txBody>
      </p:sp>
    </p:spTree>
    <p:extLst>
      <p:ext uri="{BB962C8B-B14F-4D97-AF65-F5344CB8AC3E}">
        <p14:creationId xmlns="" xmlns:p14="http://schemas.microsoft.com/office/powerpoint/2010/main" val="305688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17</a:t>
            </a:fld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910032" y="449692"/>
            <a:ext cx="7591315" cy="646331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Выдача </a:t>
            </a:r>
            <a:r>
              <a:rPr lang="ru-RU" b="1" dirty="0"/>
              <a:t>дополнительных черновиков </a:t>
            </a:r>
            <a:r>
              <a:rPr lang="ru-RU" dirty="0"/>
              <a:t>и возможность делать</a:t>
            </a:r>
          </a:p>
          <a:p>
            <a:pPr algn="just"/>
            <a:r>
              <a:rPr lang="ru-RU" b="1" dirty="0"/>
              <a:t>пометки в КИМ </a:t>
            </a:r>
            <a:r>
              <a:rPr lang="ru-RU" dirty="0"/>
              <a:t>закреплены Порядком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6144" y="2405184"/>
            <a:ext cx="7585883" cy="1754326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Уточнено про питание (могут находиться на столе):</a:t>
            </a:r>
          </a:p>
          <a:p>
            <a:pPr algn="just"/>
            <a:r>
              <a:rPr lang="ru-RU" dirty="0"/>
              <a:t>продукты питания для </a:t>
            </a:r>
            <a:r>
              <a:rPr lang="ru-RU" b="1" dirty="0"/>
              <a:t>дополнительного приема пищи (перекус), бутилированная питьевая вода</a:t>
            </a:r>
            <a:r>
              <a:rPr lang="ru-RU" dirty="0"/>
              <a:t> при условии, что упаковка указанных продуктов питания и воды, а также их потребление не будут отвлекать других участников экзаменов от выполнения ими экзаменационной работы (при необходимости)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23606" y="1236455"/>
            <a:ext cx="2189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Пункт 61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50002" y="4299942"/>
            <a:ext cx="2189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Пункт 62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6250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18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707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Участникам экзамена 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19981" y="1275606"/>
            <a:ext cx="4081261" cy="3108543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ru-RU" sz="1400" dirty="0"/>
              <a:t>• выполнять экзаменационную работу </a:t>
            </a:r>
            <a:r>
              <a:rPr lang="ru-RU" sz="1400" b="1" dirty="0"/>
              <a:t>несамостоятельно</a:t>
            </a:r>
            <a:r>
              <a:rPr lang="ru-RU" sz="1400" dirty="0"/>
              <a:t>, в том числе с помощью посторонних лиц, </a:t>
            </a:r>
            <a:r>
              <a:rPr lang="ru-RU" sz="1400" b="1" dirty="0"/>
              <a:t>общаться</a:t>
            </a:r>
            <a:r>
              <a:rPr lang="ru-RU" sz="1400" dirty="0"/>
              <a:t> с другими</a:t>
            </a:r>
          </a:p>
          <a:p>
            <a:r>
              <a:rPr lang="ru-RU" sz="1400" dirty="0"/>
              <a:t>участниками</a:t>
            </a:r>
          </a:p>
          <a:p>
            <a:r>
              <a:rPr lang="ru-RU" sz="1400" dirty="0"/>
              <a:t>• </a:t>
            </a:r>
            <a:r>
              <a:rPr lang="ru-RU" sz="1400" b="1" dirty="0"/>
              <a:t>иметь</a:t>
            </a:r>
            <a:r>
              <a:rPr lang="ru-RU" sz="1400" dirty="0"/>
              <a:t> при себе </a:t>
            </a:r>
            <a:r>
              <a:rPr lang="ru-RU" sz="1400" b="1" dirty="0"/>
              <a:t>средства связи</a:t>
            </a:r>
            <a:r>
              <a:rPr lang="ru-RU" sz="1400" dirty="0"/>
              <a:t>, фото-, аудио- и видеоаппаратуру, электронно-вычислительную технику, </a:t>
            </a:r>
            <a:r>
              <a:rPr lang="ru-RU" sz="1400" b="1" dirty="0"/>
              <a:t>справочные материалы</a:t>
            </a:r>
            <a:r>
              <a:rPr lang="ru-RU" sz="1400" dirty="0"/>
              <a:t>, </a:t>
            </a:r>
            <a:r>
              <a:rPr lang="ru-RU" sz="1400" b="1" dirty="0"/>
              <a:t>письменные заметки и иные средства хранения</a:t>
            </a:r>
            <a:r>
              <a:rPr lang="ru-RU" sz="1400" dirty="0"/>
              <a:t> и передачи информации</a:t>
            </a:r>
          </a:p>
          <a:p>
            <a:r>
              <a:rPr lang="ru-RU" sz="1400" dirty="0"/>
              <a:t>• </a:t>
            </a:r>
            <a:r>
              <a:rPr lang="ru-RU" sz="1400" b="1" dirty="0"/>
              <a:t>выносить</a:t>
            </a:r>
            <a:r>
              <a:rPr lang="ru-RU" sz="1400" dirty="0"/>
              <a:t> из аудиторий и ППЭ </a:t>
            </a:r>
            <a:r>
              <a:rPr lang="ru-RU" sz="1400" b="1" dirty="0"/>
              <a:t>черновики, экзаменационные материалы</a:t>
            </a:r>
            <a:r>
              <a:rPr lang="ru-RU" sz="1400" dirty="0"/>
              <a:t> на бумажном и (или) электронном носителях,</a:t>
            </a:r>
          </a:p>
          <a:p>
            <a:r>
              <a:rPr lang="ru-RU" sz="1400" b="1" dirty="0"/>
              <a:t>фотографировать</a:t>
            </a:r>
            <a:r>
              <a:rPr lang="ru-RU" sz="1400" dirty="0"/>
              <a:t> экзаменационные материалы, черновики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28946" y="685493"/>
            <a:ext cx="3690156" cy="4185761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ru-RU" sz="1400" dirty="0"/>
              <a:t>участники экзаменов не должны общаться друг с другом, </a:t>
            </a:r>
            <a:r>
              <a:rPr lang="ru-RU" sz="1400" b="1" dirty="0"/>
              <a:t>не могут свободно перемещаться по аудитории и ППЭ</a:t>
            </a:r>
            <a:r>
              <a:rPr lang="ru-RU" sz="1400" dirty="0"/>
              <a:t>. Во время экзамена</a:t>
            </a:r>
          </a:p>
          <a:p>
            <a:r>
              <a:rPr lang="ru-RU" sz="1400" dirty="0"/>
              <a:t>участники экзаменов могут выходить из аудитории и перемещаться по ППЭ в</a:t>
            </a:r>
          </a:p>
          <a:p>
            <a:r>
              <a:rPr lang="ru-RU" sz="1400" dirty="0"/>
              <a:t>сопровождении одного из организаторов.</a:t>
            </a:r>
          </a:p>
          <a:p>
            <a:r>
              <a:rPr lang="ru-RU" sz="1400" b="1" dirty="0"/>
              <a:t>При выходе из аудитории участники экзаменов оставляют экзаменационные материалы и черновики на рабочем столе. </a:t>
            </a:r>
            <a:r>
              <a:rPr lang="ru-RU" sz="1400" dirty="0"/>
              <a:t>Организатор проверяет комплектность оставленных участником экзамена экзаменационных материалов и черновиков, фиксирует время выхода указанного участника экзамена</a:t>
            </a:r>
          </a:p>
          <a:p>
            <a:r>
              <a:rPr lang="ru-RU" sz="1400" dirty="0"/>
              <a:t>из аудитории и продолжительность отсутствия его в аудитории в соответствующей ведомости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11514" y="546734"/>
            <a:ext cx="39042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</a:t>
            </a:r>
            <a:r>
              <a:rPr lang="ru-RU" spc="425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день</a:t>
            </a:r>
            <a:r>
              <a:rPr lang="ru-RU" spc="430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проведения</a:t>
            </a:r>
            <a:r>
              <a:rPr lang="ru-RU" spc="430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экзамена </a:t>
            </a:r>
            <a:r>
              <a:rPr lang="ru-RU" spc="-1185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</a:t>
            </a:r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</a:t>
            </a:r>
            <a:r>
              <a:rPr lang="ru-RU" spc="-265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ППЭ</a:t>
            </a:r>
            <a:r>
              <a:rPr lang="ru-RU" spc="-250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b="1" dirty="0">
                <a:solidFill>
                  <a:srgbClr val="F65E09"/>
                </a:solidFill>
                <a:latin typeface="Tahom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запрещается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808149" y="4686588"/>
            <a:ext cx="6140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Пункт 63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633864" y="207640"/>
            <a:ext cx="2880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Во </a:t>
            </a:r>
            <a:r>
              <a:rPr lang="ru-RU" spc="425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время экзамена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410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19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707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Работникам ППЭ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19981" y="1275606"/>
            <a:ext cx="4184067" cy="3323987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ru-RU" sz="1400" dirty="0"/>
              <a:t>• </a:t>
            </a:r>
            <a:r>
              <a:rPr lang="ru-RU" sz="1400" b="1" dirty="0"/>
              <a:t>находиться в ППЭ в случае несоответствия требованиям</a:t>
            </a:r>
            <a:r>
              <a:rPr lang="ru-RU" sz="1400" dirty="0"/>
              <a:t>, предъявляемым к лицам, привлекаемым к проведению экзаменов</a:t>
            </a:r>
          </a:p>
          <a:p>
            <a:r>
              <a:rPr lang="ru-RU" sz="1400" dirty="0"/>
              <a:t>•</a:t>
            </a:r>
            <a:r>
              <a:rPr lang="en-US" sz="1400" dirty="0"/>
              <a:t> </a:t>
            </a:r>
            <a:r>
              <a:rPr lang="ru-RU" sz="1400" b="1" dirty="0"/>
              <a:t>иметь </a:t>
            </a:r>
            <a:r>
              <a:rPr lang="ru-RU" sz="1400" dirty="0"/>
              <a:t>при себе средства связи, фото-, аудио- и видеоаппаратуру, электронно-вычислительную технику, </a:t>
            </a:r>
            <a:r>
              <a:rPr lang="ru-RU" sz="1400" b="1" dirty="0"/>
              <a:t>справочные материалы, письменные заметки и иные средства </a:t>
            </a:r>
            <a:r>
              <a:rPr lang="ru-RU" sz="1400" dirty="0"/>
              <a:t>хранения</a:t>
            </a:r>
            <a:r>
              <a:rPr lang="ru-RU" sz="1400" b="1" dirty="0"/>
              <a:t> </a:t>
            </a:r>
            <a:r>
              <a:rPr lang="ru-RU" sz="1400" dirty="0"/>
              <a:t>и передачи информации</a:t>
            </a:r>
          </a:p>
          <a:p>
            <a:r>
              <a:rPr lang="ru-RU" sz="1400" dirty="0"/>
              <a:t>•</a:t>
            </a:r>
            <a:r>
              <a:rPr lang="en-US" sz="1400" dirty="0"/>
              <a:t> </a:t>
            </a:r>
            <a:r>
              <a:rPr lang="ru-RU" sz="1400" b="1" dirty="0"/>
              <a:t>оказывать содействие </a:t>
            </a:r>
            <a:r>
              <a:rPr lang="ru-RU" sz="1400" dirty="0"/>
              <a:t>участникам экзаменов, в том числе </a:t>
            </a:r>
            <a:r>
              <a:rPr lang="ru-RU" sz="1400" b="1" dirty="0"/>
              <a:t>передавать</a:t>
            </a:r>
            <a:r>
              <a:rPr lang="ru-RU" sz="1400" dirty="0"/>
              <a:t> им средства связи, электронно-вычислительную технику, фото-, аудио- и видеоаппаратуру, справочные</a:t>
            </a:r>
          </a:p>
          <a:p>
            <a:r>
              <a:rPr lang="ru-RU" sz="1400" dirty="0"/>
              <a:t>материалы, письменные заметки и иные</a:t>
            </a:r>
          </a:p>
          <a:p>
            <a:r>
              <a:rPr lang="ru-RU" sz="1400" dirty="0"/>
              <a:t>средства хранения и передачи информации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28946" y="685493"/>
            <a:ext cx="3690156" cy="4185761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ru-RU" sz="1400" dirty="0"/>
              <a:t>участники экзаменов не должны общаться друг с другом, не могут свободно перемещаться</a:t>
            </a:r>
          </a:p>
          <a:p>
            <a:r>
              <a:rPr lang="ru-RU" sz="1400" dirty="0"/>
              <a:t>по аудитории и ППЭ. Во время экзамена участники экзаменов могут выходить из аудитории и перемещаться по ППЭ в</a:t>
            </a:r>
          </a:p>
          <a:p>
            <a:r>
              <a:rPr lang="ru-RU" sz="1400" dirty="0"/>
              <a:t>сопровождении одного из организаторов.</a:t>
            </a:r>
          </a:p>
          <a:p>
            <a:r>
              <a:rPr lang="ru-RU" sz="1400" b="1" dirty="0"/>
              <a:t>При выходе из аудитории участники экзаменов оставляют экзаменационные материалы и черновики на рабочем столе. Организатор проверяет комплектность оставленных участником экзамена экзаменационных материалов и черновиков, фиксирует время выхода указанного участника экзамена</a:t>
            </a:r>
          </a:p>
          <a:p>
            <a:r>
              <a:rPr lang="ru-RU" sz="1400" b="1" dirty="0"/>
              <a:t>из аудитории и продолжительность отсутствия его в аудитории в соответствующей</a:t>
            </a:r>
            <a:r>
              <a:rPr lang="en-US" sz="1400" b="1" dirty="0"/>
              <a:t> </a:t>
            </a:r>
            <a:r>
              <a:rPr lang="ru-RU" sz="1400" b="1" dirty="0"/>
              <a:t>ведомости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11514" y="546734"/>
            <a:ext cx="39042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</a:t>
            </a:r>
            <a:r>
              <a:rPr lang="ru-RU" spc="425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день</a:t>
            </a:r>
            <a:r>
              <a:rPr lang="ru-RU" spc="430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проведения</a:t>
            </a:r>
            <a:r>
              <a:rPr lang="ru-RU" spc="430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экзамена </a:t>
            </a:r>
            <a:r>
              <a:rPr lang="ru-RU" spc="-1185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</a:t>
            </a:r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</a:t>
            </a:r>
            <a:r>
              <a:rPr lang="ru-RU" spc="-265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ППЭ</a:t>
            </a:r>
            <a:r>
              <a:rPr lang="ru-RU" spc="-250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b="1" dirty="0">
                <a:solidFill>
                  <a:srgbClr val="F65E09"/>
                </a:solidFill>
                <a:latin typeface="Tahom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запрещается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808149" y="4686588"/>
            <a:ext cx="2251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Пункт 63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633864" y="207640"/>
            <a:ext cx="2880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Во </a:t>
            </a:r>
            <a:r>
              <a:rPr lang="ru-RU" spc="425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время экзамена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50458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11560" y="2139702"/>
            <a:ext cx="8604448" cy="477017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lvl="0" algn="ctr" defTabSz="685749">
              <a:defRPr/>
            </a:pPr>
            <a:r>
              <a:rPr lang="ru-RU" sz="25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Особенности проведения ГИА- 9 в 2024 году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31640" y="3021800"/>
            <a:ext cx="7056784" cy="17821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26" name="Picture 2" descr="https://xn----ptbfoehelv2b.xn--p1ai/upload/iblock/9e7/9e764d63bb57ccccc68230afb2dbe28c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680121"/>
            <a:ext cx="2795622" cy="14138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2111262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20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2683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Проведение ГИА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1560" y="1223776"/>
            <a:ext cx="3960440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Причина – </a:t>
            </a:r>
            <a:r>
              <a:rPr lang="ru-RU" sz="1600" dirty="0">
                <a:solidFill>
                  <a:schemeClr val="accent6">
                    <a:lumMod val="75000"/>
                  </a:schemeClr>
                </a:solidFill>
              </a:rPr>
              <a:t>нарушение</a:t>
            </a:r>
            <a:r>
              <a:rPr lang="ru-RU" sz="1600" dirty="0"/>
              <a:t> п. 63 </a:t>
            </a:r>
            <a:r>
              <a:rPr lang="ru-RU" sz="1600" dirty="0">
                <a:solidFill>
                  <a:schemeClr val="accent6">
                    <a:lumMod val="75000"/>
                  </a:schemeClr>
                </a:solidFill>
              </a:rPr>
              <a:t>Порядка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Удаляет член ГЭК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Составляется акт в 2 экземплярах   в Штабе ППЭ в присутствии члена ГЭК, руководителя ППЭ, организатора, ОН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в случае </a:t>
            </a:r>
            <a:r>
              <a:rPr lang="ru-RU" sz="1600" b="1" dirty="0"/>
              <a:t>удаления участника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организатор ставит отметку в бланке участника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32038" y="1131590"/>
            <a:ext cx="3816425" cy="25545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Причина – состояние здоровья или иные объективные причины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Организаторы сопровождают участника к медработнику и приглашают члена ГЭК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Составляется акт в 2 экземплярах при согласии участника на досрочное завершение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организатор ставит отметку в бланке участника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689363"/>
            <a:ext cx="23119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Удаление из ППЭ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808149" y="4686588"/>
            <a:ext cx="2251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Пункт 64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55821" y="660363"/>
            <a:ext cx="3042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Досрочное завершение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651488" y="3979160"/>
            <a:ext cx="4251259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Акт о досрочном завершении экзамена по объективным причинам </a:t>
            </a:r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является основанием</a:t>
            </a: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для повторного допуска такого участника к сдаче экзамена</a:t>
            </a:r>
            <a:endParaRPr lang="ru-RU" sz="1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07604" y="3781908"/>
            <a:ext cx="31683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Акты составляются в </a:t>
            </a:r>
            <a:r>
              <a:rPr lang="ru-RU" sz="1200" b="1" dirty="0"/>
              <a:t>двух</a:t>
            </a:r>
            <a:r>
              <a:rPr lang="ru-RU" sz="1200" dirty="0"/>
              <a:t> экземплярах: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/>
              <a:t>для участника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/>
              <a:t>для передачи (в тот же день) в ГЭК с последующей передачей в РЦОИ</a:t>
            </a:r>
          </a:p>
        </p:txBody>
      </p:sp>
    </p:spTree>
    <p:extLst>
      <p:ext uri="{BB962C8B-B14F-4D97-AF65-F5344CB8AC3E}">
        <p14:creationId xmlns="" xmlns:p14="http://schemas.microsoft.com/office/powerpoint/2010/main" val="2455704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21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707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ОГЭ по иностранным языкам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1048" y="1947835"/>
            <a:ext cx="3736936" cy="224676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/>
              <a:t>Аудитории</a:t>
            </a:r>
            <a:r>
              <a:rPr lang="ru-RU" sz="1400" dirty="0"/>
              <a:t> </a:t>
            </a:r>
            <a:r>
              <a:rPr lang="ru-RU" sz="1400" b="1" dirty="0"/>
              <a:t>оборудуются</a:t>
            </a:r>
            <a:r>
              <a:rPr lang="ru-RU" sz="1400" dirty="0"/>
              <a:t> средствами воспроизведения аудиозаписи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ТС или организаторы настраивают их,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чтобы было слышно всем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Аудиозапись прослушивается </a:t>
            </a:r>
            <a:r>
              <a:rPr lang="ru-RU" sz="1400" b="1" dirty="0"/>
              <a:t>дважды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Во время прослушивания можно делать </a:t>
            </a:r>
            <a:r>
              <a:rPr lang="ru-RU" sz="1400" b="1" dirty="0"/>
              <a:t>пометки</a:t>
            </a:r>
            <a:r>
              <a:rPr lang="ru-RU" sz="1400" dirty="0"/>
              <a:t> на черновиках и КИМ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После повторного прослушивания участники приступают к выполнению ЭР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138807" y="2053412"/>
            <a:ext cx="3816425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Осуществляется цифровая аудиозапись ответов (оборудование аудиторий, настройка оборудования)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Участник даёт ответы на задания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Участник прослушивает запись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912651"/>
            <a:ext cx="27310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Есть задания с прослушиванием аудиозаписи</a:t>
            </a:r>
            <a:endParaRPr lang="ru-RU" sz="1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808149" y="4686588"/>
            <a:ext cx="2251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Пункт 65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20072" y="948353"/>
            <a:ext cx="32766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Есть задания с предоставлением устных ответов</a:t>
            </a:r>
            <a:endParaRPr lang="ru-RU" sz="16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508104" y="4040257"/>
            <a:ext cx="3250627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Если произошел технический сбой, участник </a:t>
            </a:r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имеет право выбрать</a:t>
            </a: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algn="ctr"/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выполнить задание </a:t>
            </a:r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</a:rPr>
              <a:t>в тот же день</a:t>
            </a:r>
          </a:p>
          <a:p>
            <a:pPr algn="ctr"/>
            <a:r>
              <a:rPr lang="ru-RU" sz="1200" dirty="0"/>
              <a:t>выполнить задание </a:t>
            </a:r>
            <a:r>
              <a:rPr lang="ru-RU" sz="1200" b="1" dirty="0"/>
              <a:t>в резервные сроки</a:t>
            </a:r>
          </a:p>
        </p:txBody>
      </p:sp>
    </p:spTree>
    <p:extLst>
      <p:ext uri="{BB962C8B-B14F-4D97-AF65-F5344CB8AC3E}">
        <p14:creationId xmlns="" xmlns:p14="http://schemas.microsoft.com/office/powerpoint/2010/main" val="2510176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22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707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ОГЭ по русскому языку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08149" y="1463611"/>
            <a:ext cx="7868307" cy="2262158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b="1" dirty="0"/>
              <a:t>Аудитории оборудуются </a:t>
            </a:r>
            <a:r>
              <a:rPr lang="ru-RU" dirty="0"/>
              <a:t>средствами воспроизведения аудиозаписи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ТС или организаторы настраивают их, чтобы было слышно всем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/>
              <a:t>Аудиозапись прослушивается </a:t>
            </a:r>
            <a:r>
              <a:rPr lang="ru-RU" b="1" dirty="0"/>
              <a:t>дважды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b="1" dirty="0"/>
              <a:t>Во время прослушивания можно делать пометки на черновиках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После повторного прослушивания участники приступают к выполнению ЭР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901853"/>
            <a:ext cx="620225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ОГЭ по русскому языку включено изложение</a:t>
            </a:r>
            <a:endParaRPr lang="ru-RU" sz="1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808149" y="4083918"/>
            <a:ext cx="2251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Пункт 66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3717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23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755576" y="205846"/>
            <a:ext cx="2875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ГВЭ в устной форме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08149" y="1412165"/>
            <a:ext cx="7868307" cy="2769989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/>
              <a:t>Аудитории оборудуются средствами воспроизведения аудиозаписи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/>
              <a:t>ТС или организаторы настраивают их, чтобы было слышно всем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/>
              <a:t>Участник готовится не около средства аудиозаписи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/>
              <a:t>Отказ от протоколирования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/>
              <a:t>После подготовки участник подходит к средству аудиозаписи и громко и разборчиво даёт ответ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/>
              <a:t>Экзаменатор-собеседник задаёт вопросы, чтобы участник мог уточнить и дополнить свой ответ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/>
              <a:t>Участнику даётся возможность прослушать запись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01340" y="770460"/>
            <a:ext cx="33918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Используются средства цифровой аудиозаписи</a:t>
            </a:r>
            <a:endParaRPr lang="ru-RU" sz="1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808149" y="4630911"/>
            <a:ext cx="2251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Пункт 67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84168" y="770461"/>
            <a:ext cx="25922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Отказ от протоколирования</a:t>
            </a:r>
            <a:endParaRPr lang="ru-RU" sz="1600" b="1" dirty="0"/>
          </a:p>
        </p:txBody>
      </p:sp>
      <p:sp>
        <p:nvSpPr>
          <p:cNvPr id="5" name="Стрелка вправо 4"/>
          <p:cNvSpPr/>
          <p:nvPr/>
        </p:nvSpPr>
        <p:spPr>
          <a:xfrm rot="10800000">
            <a:off x="4765162" y="854605"/>
            <a:ext cx="1174989" cy="292387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630761" y="4267468"/>
            <a:ext cx="4325615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Если произошел технический сбой, участник </a:t>
            </a:r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имеет право выбрать</a:t>
            </a: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algn="ctr"/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выполнить задание </a:t>
            </a:r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</a:rPr>
              <a:t>в тот же день</a:t>
            </a:r>
          </a:p>
          <a:p>
            <a:pPr algn="ctr"/>
            <a:r>
              <a:rPr lang="ru-RU" sz="1200" dirty="0"/>
              <a:t>выполнить задание </a:t>
            </a:r>
            <a:r>
              <a:rPr lang="ru-RU" sz="1200" b="1" dirty="0"/>
              <a:t>в резервные сроки</a:t>
            </a:r>
          </a:p>
        </p:txBody>
      </p:sp>
    </p:spTree>
    <p:extLst>
      <p:ext uri="{BB962C8B-B14F-4D97-AF65-F5344CB8AC3E}">
        <p14:creationId xmlns="" xmlns:p14="http://schemas.microsoft.com/office/powerpoint/2010/main" val="2272921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24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755576" y="205846"/>
            <a:ext cx="707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Сроки обработки и проверки ЭР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26579" y="942185"/>
            <a:ext cx="3672408" cy="584775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dirty="0"/>
              <a:t>не позднее 10 календарных после проведения экзамена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08149" y="819075"/>
            <a:ext cx="34038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 экзаменам, проведённым в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основной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период проведения ГИА</a:t>
            </a:r>
            <a:endParaRPr lang="ru-RU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808149" y="4630911"/>
            <a:ext cx="2251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Пункт 75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88469" y="4011910"/>
            <a:ext cx="7416824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Полученные результаты в первичных баллах</a:t>
            </a:r>
          </a:p>
          <a:p>
            <a:pPr algn="ctr"/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РЦОИ переводит в пятибалльную систему оценивания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971600" y="2084191"/>
            <a:ext cx="340381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 экзаменам, проведенным в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досрочный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и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дополнительный 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периоды проведения</a:t>
            </a:r>
          </a:p>
          <a:p>
            <a:pPr algn="ctr"/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ГИА, в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резервные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сроки каждого из периодов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26579" y="2248983"/>
            <a:ext cx="3672408" cy="584775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dirty="0"/>
              <a:t>не позднее 5 календарных после проведения экзамена</a:t>
            </a:r>
          </a:p>
        </p:txBody>
      </p:sp>
    </p:spTree>
    <p:extLst>
      <p:ext uri="{BB962C8B-B14F-4D97-AF65-F5344CB8AC3E}">
        <p14:creationId xmlns="" xmlns:p14="http://schemas.microsoft.com/office/powerpoint/2010/main" val="100016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25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755576" y="205846"/>
            <a:ext cx="707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Допуск в дополнительный период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8149" y="4630911"/>
            <a:ext cx="2251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Пункт 81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89461" y="3939902"/>
            <a:ext cx="7416824" cy="523220"/>
          </a:xfrm>
          <a:prstGeom prst="rect">
            <a:avLst/>
          </a:prstGeom>
          <a:ln w="158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Заявление об участии в ГИА в дополнительный период подаются не позднее чем за </a:t>
            </a:r>
            <a:r>
              <a:rPr lang="ru-RU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 недели 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 начала периода в </a:t>
            </a:r>
            <a:r>
              <a:rPr lang="ru-RU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образовательные организации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02246" y="1637110"/>
            <a:ext cx="7616780" cy="1831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поздно получившие допуск к ГИА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 прошедшие ГИА, и </a:t>
            </a:r>
            <a:r>
              <a:rPr lang="ru-RU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т.ч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lang="ru-RU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чьи, результаты ГИА по сдаваемым учебным предметам были аннулированы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(нарушение Порядка)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сдававшие 4 предмета и получившие неудовлетворительный результат более 2 раз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сдававшие 2 предмета и получившие неудовлетворительный результат более 1 раза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55575" y="727750"/>
            <a:ext cx="70762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857E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 ГИА по соответствующим учебным предметам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39752" y="1145018"/>
            <a:ext cx="24349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3345" marR="581025" algn="r">
              <a:spcBef>
                <a:spcPts val="1735"/>
              </a:spcBef>
              <a:spcAft>
                <a:spcPts val="0"/>
              </a:spcAft>
            </a:pPr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</a:rPr>
              <a:t>допускаются</a:t>
            </a:r>
          </a:p>
        </p:txBody>
      </p:sp>
    </p:spTree>
    <p:extLst>
      <p:ext uri="{BB962C8B-B14F-4D97-AF65-F5344CB8AC3E}">
        <p14:creationId xmlns="" xmlns:p14="http://schemas.microsoft.com/office/powerpoint/2010/main" val="4012102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26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99593" y="319766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Допуск в следующем году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15760" y="3651870"/>
            <a:ext cx="2251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Пункт 82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43608" y="2704232"/>
            <a:ext cx="6912768" cy="646331"/>
          </a:xfrm>
          <a:prstGeom prst="rect">
            <a:avLst/>
          </a:prstGeom>
          <a:ln w="158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Сдававшие 4 предмета вправе изменить</a:t>
            </a:r>
          </a:p>
          <a:p>
            <a:pPr algn="ctr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учебные предметы по выбору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945292" y="1275606"/>
            <a:ext cx="75871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Все, кто не получил удовлетворительный результат хотя бы по одному учебному предмету по любым причинам по окончании дополнительного периода</a:t>
            </a:r>
          </a:p>
        </p:txBody>
      </p:sp>
    </p:spTree>
    <p:extLst>
      <p:ext uri="{BB962C8B-B14F-4D97-AF65-F5344CB8AC3E}">
        <p14:creationId xmlns="" xmlns:p14="http://schemas.microsoft.com/office/powerpoint/2010/main" val="3070163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27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707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Прием и рассмотрение апелляций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9607" y="2199443"/>
            <a:ext cx="3540022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апеллянт (</a:t>
            </a:r>
            <a:r>
              <a:rPr lang="ru-RU" sz="1600" dirty="0">
                <a:solidFill>
                  <a:schemeClr val="accent6">
                    <a:lumMod val="75000"/>
                  </a:schemeClr>
                </a:solidFill>
              </a:rPr>
              <a:t>паспорт</a:t>
            </a:r>
            <a:r>
              <a:rPr lang="ru-RU" sz="16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родители (законные представители) апеллянтов, не достигших 18 лет (</a:t>
            </a:r>
            <a:r>
              <a:rPr lang="ru-RU" sz="1600" dirty="0">
                <a:solidFill>
                  <a:schemeClr val="accent6">
                    <a:lumMod val="75000"/>
                  </a:schemeClr>
                </a:solidFill>
              </a:rPr>
              <a:t>паспорт</a:t>
            </a:r>
            <a:r>
              <a:rPr lang="ru-RU" sz="16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уполномоченные родителями (</a:t>
            </a:r>
            <a:r>
              <a:rPr lang="ru-RU" sz="1600" dirty="0" err="1">
                <a:solidFill>
                  <a:schemeClr val="accent6">
                    <a:lumMod val="75000"/>
                  </a:schemeClr>
                </a:solidFill>
              </a:rPr>
              <a:t>паспорт+доверенность</a:t>
            </a:r>
            <a:r>
              <a:rPr lang="ru-RU" sz="1600" dirty="0"/>
              <a:t>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7313" y="2106624"/>
            <a:ext cx="3816425" cy="206210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члены ГЭК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ОН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должностные лица ОИВ (ПП)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должностные лица </a:t>
            </a:r>
            <a:r>
              <a:rPr lang="ru-RU" sz="1600" dirty="0" err="1"/>
              <a:t>Рособрнадзора</a:t>
            </a:r>
            <a:r>
              <a:rPr lang="ru-RU" sz="1600" dirty="0"/>
              <a:t> и иные лица, им определённые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err="1"/>
              <a:t>сурдопереводчик</a:t>
            </a:r>
            <a:r>
              <a:rPr lang="ru-RU" sz="1600" b="1" dirty="0"/>
              <a:t>, </a:t>
            </a:r>
            <a:r>
              <a:rPr lang="ru-RU" sz="1600" b="1" dirty="0" err="1"/>
              <a:t>тифлопереводчик</a:t>
            </a:r>
            <a:r>
              <a:rPr lang="ru-RU" sz="1600" b="1" dirty="0"/>
              <a:t>, ассистент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эксперт ПК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15954" y="758065"/>
            <a:ext cx="627632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Присутствие на рассмотрении апелляции</a:t>
            </a:r>
            <a:endParaRPr lang="ru-RU" sz="1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942367" y="4227934"/>
            <a:ext cx="2251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Пункт 86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1282628"/>
            <a:ext cx="2804572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/>
              <a:t>Присутствие апеллянта и его представителей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138807" y="1294412"/>
            <a:ext cx="3293438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/>
              <a:t>При рассмотрении апелляции также могут присутствовать</a:t>
            </a:r>
          </a:p>
        </p:txBody>
      </p:sp>
    </p:spTree>
    <p:extLst>
      <p:ext uri="{BB962C8B-B14F-4D97-AF65-F5344CB8AC3E}">
        <p14:creationId xmlns="" xmlns:p14="http://schemas.microsoft.com/office/powerpoint/2010/main" val="1093148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683568" y="2253526"/>
            <a:ext cx="821888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4"/>
                </a:solidFill>
              </a:rPr>
              <a:t>Место ознакомления участников итогового  собеседования по русскому языку с результатами итогового собеседования</a:t>
            </a:r>
          </a:p>
          <a:p>
            <a:endParaRPr lang="ru-RU" sz="16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1700" u="sng" dirty="0"/>
              <a:t>для обучающихся образовательных организаций:</a:t>
            </a:r>
          </a:p>
          <a:p>
            <a:r>
              <a:rPr lang="ru-RU" sz="1700" i="1" dirty="0"/>
              <a:t>образовательные организации, в которых они осваивают образовательные программы основного общего образования</a:t>
            </a:r>
          </a:p>
          <a:p>
            <a:endParaRPr lang="ru-RU" sz="1700" dirty="0"/>
          </a:p>
          <a:p>
            <a:r>
              <a:rPr lang="ru-RU" sz="1700" u="sng" dirty="0"/>
              <a:t>для экстернов:</a:t>
            </a:r>
          </a:p>
          <a:p>
            <a:r>
              <a:rPr lang="ru-RU" sz="1700" i="1" dirty="0"/>
              <a:t>образовательные организации, в которых они зарегистрировались для прохождения итогового собеседования по русскому языку</a:t>
            </a:r>
          </a:p>
          <a:p>
            <a:pPr algn="ctr"/>
            <a:r>
              <a:rPr lang="ru-RU" sz="17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sz="1700" b="1" dirty="0">
              <a:solidFill>
                <a:srgbClr val="A8246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11560" y="3003798"/>
            <a:ext cx="45359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ra Pro Medium" panose="00000600000000000000" pitchFamily="2" charset="0"/>
              </a:rPr>
              <a:t/>
            </a:r>
            <a:br>
              <a:rPr lang="ru-RU" dirty="0">
                <a:latin typeface="Cera Pro Medium" panose="00000600000000000000" pitchFamily="2" charset="0"/>
              </a:rPr>
            </a:br>
            <a:endParaRPr lang="ru-RU" dirty="0">
              <a:latin typeface="Cera Pro Medium" panose="00000600000000000000" pitchFamily="2" charset="0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797024" y="121266"/>
            <a:ext cx="811086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uLnTx/>
                <a:uFillTx/>
                <a:latin typeface="Arial"/>
                <a:ea typeface="+mj-ea"/>
                <a:cs typeface="+mj-cs"/>
              </a:rPr>
              <a:t>Сроки информирования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uLnTx/>
                <a:uFillTx/>
                <a:latin typeface="Arial"/>
                <a:ea typeface="+mj-ea"/>
                <a:cs typeface="+mj-cs"/>
              </a:rPr>
              <a:t>о результатах итогового собеседования по русскому языку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051720" y="843558"/>
            <a:ext cx="511256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14 февраля </a:t>
            </a:r>
            <a:r>
              <a:rPr lang="ru-RU" dirty="0"/>
              <a:t>2024 г. – до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6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февраля </a:t>
            </a:r>
            <a:r>
              <a:rPr lang="ru-RU" dirty="0"/>
              <a:t>202</a:t>
            </a:r>
            <a:r>
              <a:rPr lang="en-US" dirty="0"/>
              <a:t>4</a:t>
            </a:r>
            <a:r>
              <a:rPr lang="ru-RU" dirty="0"/>
              <a:t> г.</a:t>
            </a:r>
          </a:p>
          <a:p>
            <a:endParaRPr lang="ru-RU" sz="1200" dirty="0"/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13 марта </a:t>
            </a:r>
            <a:r>
              <a:rPr lang="ru-RU" dirty="0"/>
              <a:t>2024 г. – до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5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марта </a:t>
            </a:r>
            <a:r>
              <a:rPr lang="ru-RU" dirty="0"/>
              <a:t>202</a:t>
            </a:r>
            <a:r>
              <a:rPr lang="en-US" dirty="0"/>
              <a:t>4</a:t>
            </a:r>
            <a:r>
              <a:rPr lang="ru-RU" dirty="0"/>
              <a:t> г.</a:t>
            </a:r>
          </a:p>
          <a:p>
            <a:endParaRPr lang="ru-RU" sz="1200" dirty="0"/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15 апреля </a:t>
            </a:r>
            <a:r>
              <a:rPr lang="ru-RU" dirty="0"/>
              <a:t>2024 г. – до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7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мая </a:t>
            </a:r>
            <a:r>
              <a:rPr lang="ru-RU" dirty="0"/>
              <a:t>202</a:t>
            </a:r>
            <a:r>
              <a:rPr lang="en-US" dirty="0"/>
              <a:t>4</a:t>
            </a:r>
            <a:r>
              <a:rPr lang="ru-RU" dirty="0"/>
              <a:t> г.</a:t>
            </a:r>
          </a:p>
        </p:txBody>
      </p:sp>
    </p:spTree>
    <p:extLst>
      <p:ext uri="{BB962C8B-B14F-4D97-AF65-F5344CB8AC3E}">
        <p14:creationId xmlns="" xmlns:p14="http://schemas.microsoft.com/office/powerpoint/2010/main" val="31619166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29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868086" y="183485"/>
            <a:ext cx="7070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Заявление на участие в итоговом собеседовании и в ГИА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68086" y="583594"/>
            <a:ext cx="7294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Согласие на обработку персональных данных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не требуется!!!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70464" y="1003010"/>
            <a:ext cx="777686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Согласно пункта 2 части 1 статьи 6 Закона о персональных данных допускается обработка персональных данных для осуществления и выполнения возложенных законодательством Российской Федерации на оператора функций, полномочий и обязанностей</a:t>
            </a: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34460" y="1791758"/>
            <a:ext cx="784887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Запись голоса человека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полученная с помощью звукозаписывающих устройств,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видеозапись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осуществляемая в пунктах проведения экзаменов,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используются не в целях установления личности (идентификации и (или) аутентификации)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в связи с чем обработка указанной информации осуществляется в соответствии с общими правилами обработки персональных данных, установленными положениями части 1 статьи 6 Закона о персональных данных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68086" y="3057854"/>
            <a:ext cx="785842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Обработка персональных данных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биометрических персональных данных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 проведении государственной итоговой аттестации по образовательным программам основного общего и среднего общего образования без согласия субъекта персональных данных на обработку его персональных данных при наличии условий, предусмотренных Законом о персональных данных, и в объеме, предусмотренном Правилами и Требованиями,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противоречит требованиям Закона о персональных данных</a:t>
            </a:r>
          </a:p>
        </p:txBody>
      </p:sp>
    </p:spTree>
    <p:extLst>
      <p:ext uri="{BB962C8B-B14F-4D97-AF65-F5344CB8AC3E}">
        <p14:creationId xmlns="" xmlns:p14="http://schemas.microsoft.com/office/powerpoint/2010/main" val="79791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94502" y="73509"/>
            <a:ext cx="7296912" cy="40780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lvl="0" algn="ctr"/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ГИА-9</a:t>
            </a:r>
            <a:endParaRPr lang="ru-RU" sz="2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0017" y="558750"/>
            <a:ext cx="7848872" cy="38779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Приказ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Минпросвещения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России и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Рособрнадзора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от 04.04.2023 № 232/551</a:t>
            </a: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642" y="1025482"/>
            <a:ext cx="4173115" cy="2512613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279486" y="4011910"/>
            <a:ext cx="4178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Действует до 1 сентября 2029 года</a:t>
            </a:r>
          </a:p>
        </p:txBody>
      </p:sp>
    </p:spTree>
    <p:extLst>
      <p:ext uri="{BB962C8B-B14F-4D97-AF65-F5344CB8AC3E}">
        <p14:creationId xmlns="" xmlns:p14="http://schemas.microsoft.com/office/powerpoint/2010/main" val="8897742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30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817660" y="183832"/>
            <a:ext cx="7584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Расписание ОГЭ 2024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Утверждённое расписание ОГЭ на 2024 год.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830163"/>
            <a:ext cx="7858426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Основной период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21 мая (вторник) — иностранные языки (английский, испанский, немецкий, французский);</a:t>
            </a:r>
            <a:br>
              <a:rPr lang="ru-RU" sz="1400" dirty="0"/>
            </a:br>
            <a:r>
              <a:rPr lang="ru-RU" sz="1400" dirty="0"/>
              <a:t>22 мая (среда) — иностранные языки (английский, испанский, немецкий, французский);</a:t>
            </a:r>
            <a:br>
              <a:rPr lang="ru-RU" sz="1400" dirty="0"/>
            </a:br>
            <a:r>
              <a:rPr lang="ru-RU" sz="1400" dirty="0"/>
              <a:t>27 мая (понедельник) — биология, информатика, обществознание, химия;</a:t>
            </a:r>
            <a:br>
              <a:rPr lang="ru-RU" sz="1400" dirty="0"/>
            </a:br>
            <a:r>
              <a:rPr lang="ru-RU" sz="1400" dirty="0"/>
              <a:t>30 мая (четверг) — география, история, физика, химия;</a:t>
            </a:r>
            <a:br>
              <a:rPr lang="ru-RU" sz="1400" dirty="0"/>
            </a:br>
            <a:r>
              <a:rPr lang="ru-RU" sz="1400" dirty="0"/>
              <a:t>3 июня (понедельник) — русский язык;</a:t>
            </a:r>
            <a:br>
              <a:rPr lang="ru-RU" sz="1400" dirty="0"/>
            </a:br>
            <a:r>
              <a:rPr lang="ru-RU" sz="1400" dirty="0"/>
              <a:t>6 июня (четверг) — математика;</a:t>
            </a:r>
            <a:br>
              <a:rPr lang="ru-RU" sz="1400" dirty="0"/>
            </a:br>
            <a:r>
              <a:rPr lang="ru-RU" sz="1400" dirty="0"/>
              <a:t>11 июня (вторник) — география, информатика, обществознание;</a:t>
            </a:r>
            <a:br>
              <a:rPr lang="ru-RU" sz="1400" dirty="0"/>
            </a:br>
            <a:r>
              <a:rPr lang="ru-RU" sz="1400" dirty="0"/>
              <a:t>14 июня (пятница) — биология, информатика, литература, физика.</a:t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i="1" dirty="0"/>
              <a:t>Резервные дни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24 июня (понедельник) — русский язык;</a:t>
            </a:r>
            <a:br>
              <a:rPr lang="ru-RU" sz="1400" dirty="0"/>
            </a:br>
            <a:r>
              <a:rPr lang="ru-RU" sz="1400" dirty="0"/>
              <a:t>25 июня (вторник) — по всем учебным предметам (кроме русского языка и математики);</a:t>
            </a:r>
            <a:br>
              <a:rPr lang="ru-RU" sz="1400" dirty="0"/>
            </a:br>
            <a:r>
              <a:rPr lang="ru-RU" sz="1400" dirty="0"/>
              <a:t>26 июня (среда) — по всем учебным предметам (кроме русского языка и математики);</a:t>
            </a:r>
            <a:br>
              <a:rPr lang="ru-RU" sz="1400" dirty="0"/>
            </a:br>
            <a:r>
              <a:rPr lang="ru-RU" sz="1400" dirty="0"/>
              <a:t>27 июня (четверг) — математика;</a:t>
            </a:r>
            <a:br>
              <a:rPr lang="ru-RU" sz="1400" dirty="0"/>
            </a:br>
            <a:r>
              <a:rPr lang="ru-RU" sz="1400" dirty="0"/>
              <a:t>1 июля (понедельник) — по всем учебным предметам;</a:t>
            </a:r>
            <a:br>
              <a:rPr lang="ru-RU" sz="1400" dirty="0"/>
            </a:br>
            <a:r>
              <a:rPr lang="ru-RU" sz="1400" dirty="0"/>
              <a:t>2 июля (вторник) — по всем учебным предметам;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6293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31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80470" y="183832"/>
            <a:ext cx="77212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Расписание ОГЭ 2024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Утверждённое расписание ОГЭ на 2024 год.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80470" y="1563638"/>
            <a:ext cx="785842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Дополнительный период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3 сентября (вторник) — математика;</a:t>
            </a:r>
            <a:br>
              <a:rPr lang="ru-RU" sz="1400" dirty="0"/>
            </a:br>
            <a:r>
              <a:rPr lang="ru-RU" sz="1400" dirty="0"/>
              <a:t>6 сентября (пятница) — русский язык;</a:t>
            </a:r>
            <a:br>
              <a:rPr lang="ru-RU" sz="1400" dirty="0"/>
            </a:br>
            <a:r>
              <a:rPr lang="ru-RU" sz="1400" dirty="0"/>
              <a:t>10 сентября (вторник) — биология, география, история, физика;</a:t>
            </a:r>
            <a:br>
              <a:rPr lang="ru-RU" sz="1400" dirty="0"/>
            </a:br>
            <a:r>
              <a:rPr lang="ru-RU" sz="1400" dirty="0"/>
              <a:t>13 сентября (пятница) — иностранные языки (английский, испанский, немецкий, французский), информатика, литература, обществознание, химия.</a:t>
            </a:r>
            <a:br>
              <a:rPr lang="ru-RU" sz="1400" dirty="0"/>
            </a:b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4372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32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87367" y="49280"/>
            <a:ext cx="3712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Заявление на участие в ГИА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 cstate="print"/>
          <a:srcRect l="18698" t="19652" r="50550" b="7593"/>
          <a:stretch/>
        </p:blipFill>
        <p:spPr bwMode="auto">
          <a:xfrm>
            <a:off x="787366" y="339502"/>
            <a:ext cx="3640618" cy="480399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2" cstate="print"/>
          <a:srcRect l="50093" t="20069" r="19569" b="6968"/>
          <a:stretch/>
        </p:blipFill>
        <p:spPr bwMode="auto">
          <a:xfrm>
            <a:off x="4644008" y="311322"/>
            <a:ext cx="4176464" cy="479452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1059503" y="3651870"/>
            <a:ext cx="3096344" cy="216024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04048" y="3723878"/>
            <a:ext cx="3492388" cy="404886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3446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417"/>
          <p:cNvPicPr/>
          <p:nvPr/>
        </p:nvPicPr>
        <p:blipFill rotWithShape="1">
          <a:blip r:embed="rId2" cstate="print"/>
          <a:srcRect t="4412"/>
          <a:stretch/>
        </p:blipFill>
        <p:spPr>
          <a:xfrm>
            <a:off x="683568" y="195486"/>
            <a:ext cx="8280920" cy="46805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84100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1640" y="3021800"/>
            <a:ext cx="7056784" cy="17821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533400" y="1524000"/>
            <a:ext cx="8359080" cy="227188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90000"/>
              </a:lnSpc>
              <a:buNone/>
              <a:defRPr/>
            </a:pP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Организация и проведение ГИА выпускников 11 (12) классов </a:t>
            </a:r>
          </a:p>
          <a:p>
            <a:pPr marL="0" indent="0" algn="ctr">
              <a:lnSpc>
                <a:spcPct val="90000"/>
              </a:lnSpc>
              <a:buNone/>
              <a:defRPr/>
            </a:pP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2024 году</a:t>
            </a:r>
            <a:endParaRPr lang="ru-RU" sz="36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D:\Мои документы\Мои рисунки\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15150" y="3147814"/>
            <a:ext cx="204787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4209573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94502" y="73509"/>
            <a:ext cx="7296912" cy="40780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lvl="0" algn="ctr"/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ГИА-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ru-RU" sz="2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0017" y="558750"/>
            <a:ext cx="7848872" cy="38779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Приказ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Минпросвещения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России и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Рособрнадзора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от 04.04.2023 № 23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/55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ru-RU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11760" y="4443958"/>
            <a:ext cx="4178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Действует до 1 сентября 2029 года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l="35037" t="16401" r="32675" b="5201"/>
          <a:stretch/>
        </p:blipFill>
        <p:spPr>
          <a:xfrm>
            <a:off x="3254826" y="996997"/>
            <a:ext cx="2376264" cy="324562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474726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94502" y="73509"/>
            <a:ext cx="7665930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lvl="0" algn="ctr"/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Приказы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Рособрнадзора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 ГИА-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11</a:t>
            </a:r>
            <a:endParaRPr lang="ru-RU" sz="2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l="35825" t="16401" r="34250" b="9401"/>
          <a:stretch/>
        </p:blipFill>
        <p:spPr>
          <a:xfrm>
            <a:off x="5480424" y="1011322"/>
            <a:ext cx="2952328" cy="411772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95536" y="603971"/>
            <a:ext cx="8424936" cy="31547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(приказ от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18.12.2023 №954/211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риказ от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18.12.2023 №955/2118)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/>
          <a:srcRect l="35825" t="13601" r="33462" b="9400"/>
          <a:stretch/>
        </p:blipFill>
        <p:spPr>
          <a:xfrm>
            <a:off x="1763688" y="1011322"/>
            <a:ext cx="2808312" cy="39604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774632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37</a:t>
            </a:fld>
            <a:endParaRPr lang="ru-RU"/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611560" y="10563"/>
            <a:ext cx="8153400" cy="71754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получения аттестата о СОО нужно</a:t>
            </a:r>
            <a:b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сдать 2 обязательных предмета:</a:t>
            </a:r>
          </a:p>
        </p:txBody>
      </p:sp>
      <p:sp>
        <p:nvSpPr>
          <p:cNvPr id="17" name="Текст 3"/>
          <p:cNvSpPr txBox="1">
            <a:spLocks/>
          </p:cNvSpPr>
          <p:nvPr/>
        </p:nvSpPr>
        <p:spPr>
          <a:xfrm>
            <a:off x="683568" y="903908"/>
            <a:ext cx="8352928" cy="137980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70CC9"/>
              </a:buClr>
              <a:buFont typeface="Wingdings" pitchFamily="2" charset="2"/>
              <a:buChar char="v"/>
            </a:pPr>
            <a:r>
              <a:rPr lang="ru-RU" alt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язык;</a:t>
            </a:r>
          </a:p>
          <a:p>
            <a:pPr>
              <a:buClr>
                <a:srgbClr val="070CC9"/>
              </a:buClr>
              <a:buFont typeface="Wingdings" pitchFamily="2" charset="2"/>
              <a:buChar char="v"/>
            </a:pPr>
            <a:r>
              <a:rPr lang="ru-RU" alt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(профильный) </a:t>
            </a:r>
            <a:r>
              <a:rPr lang="ru-RU" alt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ru-RU" alt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математика (базовый)</a:t>
            </a:r>
            <a:r>
              <a:rPr lang="ru-RU" alt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altLang="ru-RU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070CC9"/>
              </a:buClr>
              <a:buFont typeface="Wingdings" pitchFamily="2" charset="2"/>
              <a:buChar char="v"/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PMingLiU"/>
                <a:cs typeface="Times New Roman" panose="02020603050405020304" pitchFamily="18" charset="0"/>
              </a:rPr>
              <a:t>Для поступающих в высшие учебные заведения - предметы по выбору, необходимые для поступления с учетом выбранной специальности. </a:t>
            </a:r>
          </a:p>
          <a:p>
            <a:pPr>
              <a:buClr>
                <a:srgbClr val="070CC9"/>
              </a:buClr>
              <a:buFont typeface="Wingdings" pitchFamily="2" charset="2"/>
              <a:buChar char="v"/>
            </a:pPr>
            <a:endParaRPr lang="ru-RU" altLang="ru-RU" sz="1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3579862"/>
            <a:ext cx="2198309" cy="12365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346539" y="2280718"/>
            <a:ext cx="8425182" cy="89575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lIns="121917" tIns="60958" rIns="121917" bIns="60958">
            <a:spAutoFit/>
          </a:bodyPr>
          <a:lstStyle/>
          <a:p>
            <a:pPr indent="600272" algn="just">
              <a:lnSpc>
                <a:spcPct val="107000"/>
              </a:lnSpc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PMingLiU"/>
                <a:cs typeface="Times New Roman" panose="02020603050405020304" pitchFamily="18" charset="0"/>
              </a:rPr>
              <a:t>К ГИА-11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ea typeface="PMingLiU"/>
                <a:cs typeface="Times New Roman" panose="02020603050405020304" pitchFamily="18" charset="0"/>
              </a:rPr>
              <a:t>допускаются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PMingLiU"/>
                <a:cs typeface="Times New Roman" panose="02020603050405020304" pitchFamily="18" charset="0"/>
              </a:rPr>
              <a:t> обучающиеся:</a:t>
            </a:r>
          </a:p>
          <a:p>
            <a:pPr marL="990575" lvl="1" indent="-380990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PMingLiU"/>
                <a:cs typeface="Times New Roman" panose="02020603050405020304" pitchFamily="18" charset="0"/>
              </a:rPr>
              <a:t>не имеющие академической задолженности;</a:t>
            </a:r>
          </a:p>
          <a:p>
            <a:pPr marL="990575" lvl="1" indent="-380990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PMingLiU"/>
                <a:cs typeface="Times New Roman" panose="02020603050405020304" pitchFamily="18" charset="0"/>
              </a:rPr>
              <a:t>в том числе имеющие результат «зачет» за итоговое сочинение (изложение). 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PMingLiU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56877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38</a:t>
            </a:fld>
            <a:endParaRPr lang="ru-RU"/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611560" y="10563"/>
            <a:ext cx="8153400" cy="71754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object 12"/>
          <p:cNvSpPr txBox="1">
            <a:spLocks/>
          </p:cNvSpPr>
          <p:nvPr/>
        </p:nvSpPr>
        <p:spPr>
          <a:xfrm>
            <a:off x="1008160" y="1878897"/>
            <a:ext cx="7756428" cy="29674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ИТОГОВОЕ СОЧИНЕНИЕ (ИЗЛОЖЕНИЕ)</a:t>
            </a:r>
          </a:p>
          <a:p>
            <a:pPr>
              <a:defRPr/>
            </a:pP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202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-202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учебном году</a:t>
            </a:r>
          </a:p>
          <a:p>
            <a:pPr>
              <a:defRPr/>
            </a:pP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 обучающиеся 11 классов </a:t>
            </a:r>
          </a:p>
          <a:p>
            <a:pPr>
              <a:defRPr/>
            </a:pP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получили «ЗАЧЁТ»</a:t>
            </a:r>
          </a:p>
        </p:txBody>
      </p:sp>
      <p:pic>
        <p:nvPicPr>
          <p:cNvPr id="6" name="Рисунок 3" descr="http://allforchildren.ru/pictures/school24_s/school24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9180" y="151697"/>
            <a:ext cx="1981200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71375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39</a:t>
            </a:fld>
            <a:endParaRPr lang="ru-RU"/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611560" y="10563"/>
            <a:ext cx="8153400" cy="71754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object 12"/>
          <p:cNvSpPr txBox="1">
            <a:spLocks/>
          </p:cNvSpPr>
          <p:nvPr/>
        </p:nvSpPr>
        <p:spPr>
          <a:xfrm>
            <a:off x="1008532" y="31773"/>
            <a:ext cx="7756428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3200" spc="-15" dirty="0">
                <a:solidFill>
                  <a:schemeClr val="accent1">
                    <a:lumMod val="75000"/>
                  </a:schemeClr>
                </a:solidFill>
              </a:rPr>
              <a:t>ЕГЭ - 2024</a:t>
            </a:r>
          </a:p>
        </p:txBody>
      </p:sp>
      <p:sp>
        <p:nvSpPr>
          <p:cNvPr id="8" name="object 11"/>
          <p:cNvSpPr txBox="1"/>
          <p:nvPr/>
        </p:nvSpPr>
        <p:spPr>
          <a:xfrm>
            <a:off x="622879" y="508517"/>
            <a:ext cx="8341609" cy="3093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600" b="1" spc="-15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Заявление на участие в ЕГЭ </a:t>
            </a:r>
            <a:r>
              <a:rPr lang="ru-RU" sz="1600" b="1" spc="-5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с указанием предметов необходимо подать </a:t>
            </a:r>
            <a:endParaRPr lang="en-US" sz="1600" b="1" spc="-5" dirty="0">
              <a:solidFill>
                <a:schemeClr val="accent1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pPr marL="12700">
              <a:spcBef>
                <a:spcPts val="100"/>
              </a:spcBef>
            </a:pPr>
            <a:r>
              <a:rPr lang="ru-RU" sz="2400" b="1" spc="-5" dirty="0">
                <a:solidFill>
                  <a:srgbClr val="C00000"/>
                </a:solidFill>
                <a:cs typeface="Times New Roman" panose="02020603050405020304" pitchFamily="18" charset="0"/>
              </a:rPr>
              <a:t>до 1 февраля включительно</a:t>
            </a:r>
            <a:r>
              <a:rPr lang="ru-RU" sz="1600" b="1" spc="-5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ru-RU" sz="1600" dirty="0">
                <a:cs typeface="Times New Roman" panose="02020603050405020304" pitchFamily="18" charset="0"/>
              </a:rPr>
              <a:t>(п.12 Порядка проведения ЕГЭ)</a:t>
            </a:r>
            <a:endParaRPr lang="en-US" sz="1600" dirty="0">
              <a:cs typeface="Times New Roman" panose="02020603050405020304" pitchFamily="18" charset="0"/>
            </a:endParaRPr>
          </a:p>
          <a:p>
            <a:pPr marL="12700">
              <a:spcBef>
                <a:spcPts val="100"/>
              </a:spcBef>
            </a:pPr>
            <a:r>
              <a:rPr lang="ru-RU" sz="1600" dirty="0">
                <a:cs typeface="Times New Roman" panose="02020603050405020304" pitchFamily="18" charset="0"/>
              </a:rPr>
              <a:t> </a:t>
            </a:r>
          </a:p>
          <a:p>
            <a:pPr marL="12700">
              <a:spcBef>
                <a:spcPts val="100"/>
              </a:spcBef>
            </a:pPr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  <a:p>
            <a:pPr marL="12700" algn="just">
              <a:spcBef>
                <a:spcPts val="100"/>
              </a:spcBef>
            </a:pPr>
            <a:r>
              <a:rPr lang="ru-RU" b="1" dirty="0">
                <a:latin typeface="+mj-lt"/>
                <a:cs typeface="Times New Roman" pitchFamily="18" charset="0"/>
              </a:rPr>
              <a:t>Обучающиеся с ОВЗ при подаче заявления предоставляют копию рекомендаций психолого-медико- педагогической комиссии, а обучающиеся дети-инвалиды и инвалиды – оригинал или заверенную в установленном порядке копию справки, подтверждающей факт установления инвалидности, выданной федеральным государственным учреждением медико-социальной экспертизы.</a:t>
            </a:r>
            <a:endParaRPr lang="ru-RU" dirty="0">
              <a:latin typeface="+mj-lt"/>
            </a:endParaRPr>
          </a:p>
          <a:p>
            <a:pPr marL="12700">
              <a:spcBef>
                <a:spcPts val="100"/>
              </a:spcBef>
            </a:pPr>
            <a:endParaRPr lang="ru-RU" sz="16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5680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94502" y="73509"/>
            <a:ext cx="7665930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lvl="0" algn="ctr"/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Приказы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Рособрнадзора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 ГИА-9</a:t>
            </a:r>
            <a:endParaRPr lang="ru-RU" sz="2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l="35825" t="16401" r="34250" b="9401"/>
          <a:stretch/>
        </p:blipFill>
        <p:spPr>
          <a:xfrm>
            <a:off x="1835696" y="940828"/>
            <a:ext cx="2952328" cy="411772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/>
          <a:srcRect l="35825" t="16401" r="34250" b="9401"/>
          <a:stretch/>
        </p:blipFill>
        <p:spPr>
          <a:xfrm>
            <a:off x="5292080" y="1002734"/>
            <a:ext cx="2880320" cy="401728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95536" y="603971"/>
            <a:ext cx="8424936" cy="31547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(приказ от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18.12.2023 №954/2117, п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риказ от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18.12.2023 №955/2118)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378507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40</a:t>
            </a:fld>
            <a:endParaRPr lang="ru-RU"/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611560" y="10563"/>
            <a:ext cx="8153400" cy="71754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4514" y="86979"/>
            <a:ext cx="75019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Расписание  ГИА-11 (основной период)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19244254"/>
              </p:ext>
            </p:extLst>
          </p:nvPr>
        </p:nvGraphicFramePr>
        <p:xfrm>
          <a:off x="1897696" y="728112"/>
          <a:ext cx="7056784" cy="414633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46001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5967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546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Дата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ЕГЭ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1009"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en-US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3</a:t>
                      </a: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 мая (</a:t>
                      </a:r>
                      <a:r>
                        <a:rPr lang="ru-RU" sz="1200" b="0" dirty="0" err="1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чт</a:t>
                      </a: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ru-RU" sz="1200" b="0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география, литература, химия</a:t>
                      </a:r>
                      <a:endParaRPr lang="ru-RU" sz="1200" b="0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91009"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28 мая (</a:t>
                      </a:r>
                      <a:r>
                        <a:rPr lang="ru-RU" sz="1200" b="0" dirty="0" err="1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вт</a:t>
                      </a: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ru-RU" sz="1200" b="0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русский язык</a:t>
                      </a:r>
                      <a:endParaRPr lang="ru-RU" sz="1200" b="0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33754"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31 мая (</a:t>
                      </a:r>
                      <a:r>
                        <a:rPr lang="ru-RU" sz="1200" b="0" dirty="0" err="1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пт</a:t>
                      </a: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ru-RU" sz="1200" b="0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математика базового</a:t>
                      </a:r>
                      <a:r>
                        <a:rPr lang="ru-RU" sz="1200" b="0" baseline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 уровня, математика профильного уровня</a:t>
                      </a:r>
                      <a:endParaRPr lang="ru-RU" sz="1200" b="0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91009"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июня (</a:t>
                      </a:r>
                      <a:r>
                        <a:rPr lang="ru-RU" sz="1200" b="0" dirty="0" err="1">
                          <a:solidFill>
                            <a:srgbClr val="00B05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вт</a:t>
                      </a: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обществознание</a:t>
                      </a:r>
                      <a:endParaRPr lang="ru-RU" sz="1200" b="0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91009"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7 июня (</a:t>
                      </a:r>
                      <a:r>
                        <a:rPr lang="ru-RU" sz="1200" b="0" dirty="0" err="1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пт</a:t>
                      </a: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ru-RU" sz="1200" b="0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информатика и ИКТ </a:t>
                      </a:r>
                      <a:endParaRPr lang="ru-RU" sz="1200" b="0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91009"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 июня (</a:t>
                      </a:r>
                      <a:r>
                        <a:rPr lang="ru-RU" sz="12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сб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информатика и ИКТ 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91009"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 июня (</a:t>
                      </a:r>
                      <a:r>
                        <a:rPr lang="ru-RU" sz="1200" b="0" dirty="0" err="1">
                          <a:solidFill>
                            <a:srgbClr val="00B05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пн</a:t>
                      </a: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 </a:t>
                      </a: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история, физика</a:t>
                      </a: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57902"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13 июня (</a:t>
                      </a:r>
                      <a:r>
                        <a:rPr lang="ru-RU" sz="1200" b="0" dirty="0" err="1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чт</a:t>
                      </a: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ru-RU" sz="1200" b="0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биология, иностранные языки (письменная часть)</a:t>
                      </a:r>
                      <a:endParaRPr lang="ru-RU" sz="1200" b="0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91009"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17 июня (</a:t>
                      </a:r>
                      <a:r>
                        <a:rPr lang="ru-RU" sz="1200" b="0" dirty="0" err="1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пн</a:t>
                      </a: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ru-RU" sz="1200" b="0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иностранные языки (раздел «Говорение»)</a:t>
                      </a:r>
                      <a:endParaRPr lang="ru-RU" sz="1200" b="0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91009"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18 июня (</a:t>
                      </a:r>
                      <a:r>
                        <a:rPr lang="ru-RU" sz="12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вт</a:t>
                      </a:r>
                      <a:r>
                        <a:rPr lang="ru-RU" sz="12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ru-RU" sz="1200" b="0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иностранные языки (раздел «Говорение»)</a:t>
                      </a: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91009"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 июня (</a:t>
                      </a:r>
                      <a:r>
                        <a:rPr lang="ru-RU" sz="12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чт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резерв: русский язык </a:t>
                      </a:r>
                      <a:endParaRPr lang="ru-RU" sz="1200" b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57902"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21 июня (</a:t>
                      </a:r>
                      <a:r>
                        <a:rPr lang="ru-RU" sz="12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пт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резерв:  география, литература, физика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91009"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24 июня (</a:t>
                      </a:r>
                      <a:r>
                        <a:rPr lang="ru-RU" sz="12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пн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резерв: математика Б, П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23289"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25 июня (</a:t>
                      </a:r>
                      <a:r>
                        <a:rPr lang="ru-RU" sz="12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вт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резерв: информатика и ИКТ, обществознание, химия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26 июня (ср)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резерв: иностранные языки (раздел «Говорение»), история</a:t>
                      </a: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27 июня (</a:t>
                      </a:r>
                      <a:r>
                        <a:rPr lang="ru-RU" sz="12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чт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резерв: биология, иностранные языки (письменная часть)</a:t>
                      </a: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57902"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 июля (</a:t>
                      </a:r>
                      <a:r>
                        <a:rPr lang="ru-RU" sz="12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пн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резерв: по всем учебным предметам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9" name="Скругленный прямоугольник 8"/>
          <p:cNvSpPr/>
          <p:nvPr/>
        </p:nvSpPr>
        <p:spPr>
          <a:xfrm>
            <a:off x="416428" y="3464336"/>
            <a:ext cx="838200" cy="12192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ВПЛ!</a:t>
            </a:r>
          </a:p>
        </p:txBody>
      </p:sp>
      <p:sp>
        <p:nvSpPr>
          <p:cNvPr id="10" name="Левая фигурная скобка 9"/>
          <p:cNvSpPr/>
          <p:nvPr/>
        </p:nvSpPr>
        <p:spPr>
          <a:xfrm>
            <a:off x="1284661" y="3100921"/>
            <a:ext cx="445157" cy="1582615"/>
          </a:xfrm>
          <a:prstGeom prst="leftBrac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46945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41</a:t>
            </a:fld>
            <a:endParaRPr lang="ru-RU"/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611560" y="10563"/>
            <a:ext cx="8153400" cy="71754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4514" y="86979"/>
            <a:ext cx="75019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Расписание  ГИА-11 (дополнительный период)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74514" y="1279089"/>
            <a:ext cx="735792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Roboto"/>
              </a:rPr>
              <a:t>4 сентября (среда) — русский язык;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Roboto"/>
              </a:rPr>
              <a:t>9 сентября (понедельник) — ЕГЭ по математике базового уровня.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Roboto"/>
              </a:rPr>
              <a:t>23 сентября (понедельник) — ЕГЭ по математике базового уровня, русский язык.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37737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69415" y="339502"/>
            <a:ext cx="61007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784"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Технология проведения ЕГЭ - 2024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567417" y="1463739"/>
            <a:ext cx="6272213" cy="23891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784">
              <a:defRPr/>
            </a:pPr>
            <a:endParaRPr lang="ru-RU" sz="1875" b="1" dirty="0">
              <a:solidFill>
                <a:srgbClr val="002060"/>
              </a:solidFill>
            </a:endParaRPr>
          </a:p>
          <a:p>
            <a:pPr algn="ctr" defTabSz="685784">
              <a:defRPr/>
            </a:pPr>
            <a:r>
              <a:rPr lang="ru-RU" sz="1875" b="1" dirty="0">
                <a:solidFill>
                  <a:prstClr val="black"/>
                </a:solidFill>
              </a:rPr>
              <a:t>Передача экзаменационных материалов </a:t>
            </a:r>
          </a:p>
          <a:p>
            <a:pPr algn="ctr" defTabSz="685784">
              <a:defRPr/>
            </a:pPr>
            <a:r>
              <a:rPr lang="ru-RU" sz="1875" b="1" dirty="0">
                <a:solidFill>
                  <a:prstClr val="black"/>
                </a:solidFill>
              </a:rPr>
              <a:t>в пункты проведения экзаменов </a:t>
            </a:r>
          </a:p>
          <a:p>
            <a:pPr algn="ctr" defTabSz="685784">
              <a:defRPr/>
            </a:pPr>
            <a:endParaRPr lang="ru-RU" sz="1875" b="1" dirty="0">
              <a:solidFill>
                <a:srgbClr val="A8246F"/>
              </a:solidFill>
            </a:endParaRPr>
          </a:p>
          <a:p>
            <a:pPr algn="ctr" defTabSz="685784">
              <a:defRPr/>
            </a:pPr>
            <a:r>
              <a:rPr lang="ru-RU" sz="1875" b="1" dirty="0">
                <a:solidFill>
                  <a:srgbClr val="A8246F"/>
                </a:solidFill>
              </a:rPr>
              <a:t>по сети Интернет</a:t>
            </a:r>
            <a:r>
              <a:rPr lang="ru-RU" sz="1875" b="1" dirty="0">
                <a:solidFill>
                  <a:prstClr val="black"/>
                </a:solidFill>
              </a:rPr>
              <a:t>, </a:t>
            </a:r>
          </a:p>
          <a:p>
            <a:pPr algn="ctr" defTabSz="685784">
              <a:defRPr/>
            </a:pPr>
            <a:endParaRPr lang="ru-RU" sz="900" b="1" dirty="0">
              <a:solidFill>
                <a:prstClr val="black"/>
              </a:solidFill>
            </a:endParaRPr>
          </a:p>
          <a:p>
            <a:pPr algn="ctr" defTabSz="685784">
              <a:defRPr/>
            </a:pPr>
            <a:r>
              <a:rPr lang="ru-RU" sz="1875" b="1" dirty="0">
                <a:solidFill>
                  <a:srgbClr val="A8246F"/>
                </a:solidFill>
              </a:rPr>
              <a:t>печать КИМ в аудитории</a:t>
            </a:r>
            <a:r>
              <a:rPr lang="ru-RU" sz="1875" b="1" dirty="0">
                <a:solidFill>
                  <a:prstClr val="black"/>
                </a:solidFill>
              </a:rPr>
              <a:t>,</a:t>
            </a:r>
          </a:p>
          <a:p>
            <a:pPr algn="ctr" defTabSz="685784">
              <a:defRPr/>
            </a:pPr>
            <a:endParaRPr lang="ru-RU" sz="900" b="1" dirty="0">
              <a:solidFill>
                <a:prstClr val="black"/>
              </a:solidFill>
            </a:endParaRPr>
          </a:p>
          <a:p>
            <a:pPr algn="ctr" defTabSz="685784">
              <a:defRPr/>
            </a:pPr>
            <a:r>
              <a:rPr lang="ru-RU" sz="1875" b="1" dirty="0">
                <a:solidFill>
                  <a:srgbClr val="A8246F"/>
                </a:solidFill>
              </a:rPr>
              <a:t>сканирование работ в аудитории</a:t>
            </a:r>
          </a:p>
        </p:txBody>
      </p:sp>
    </p:spTree>
    <p:extLst>
      <p:ext uri="{BB962C8B-B14F-4D97-AF65-F5344CB8AC3E}">
        <p14:creationId xmlns="" xmlns:p14="http://schemas.microsoft.com/office/powerpoint/2010/main" val="3851446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056274514"/>
              </p:ext>
            </p:extLst>
          </p:nvPr>
        </p:nvGraphicFramePr>
        <p:xfrm>
          <a:off x="1558604" y="627534"/>
          <a:ext cx="6172200" cy="3596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53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8609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1073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8006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Предмет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Д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</a:rPr>
                        <a:t>ля получения аттестата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aseline="0" dirty="0">
                          <a:solidFill>
                            <a:schemeClr val="tx1"/>
                          </a:solidFill>
                        </a:rPr>
                        <a:t>Для поступления в ВУЗ *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ru-RU" sz="1400" dirty="0"/>
                        <a:t>Русский язык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40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ru-RU" sz="1400" dirty="0"/>
                        <a:t>Математика (профильный)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27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39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ru-RU" sz="1400" dirty="0"/>
                        <a:t>Физика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36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39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ru-RU" sz="1400" dirty="0"/>
                        <a:t>Химия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36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39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ru-RU" sz="1400" dirty="0"/>
                        <a:t>Биология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36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39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ru-RU" sz="1400" dirty="0"/>
                        <a:t>Обществознание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42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45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ru-RU" sz="1400" dirty="0"/>
                        <a:t>История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32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35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ru-RU" sz="1400" dirty="0"/>
                        <a:t>Литература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32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40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ru-RU" sz="1400" dirty="0"/>
                        <a:t>Английский</a:t>
                      </a:r>
                      <a:r>
                        <a:rPr lang="ru-RU" sz="1400" baseline="0" dirty="0"/>
                        <a:t> язык</a:t>
                      </a:r>
                      <a:endParaRPr lang="ru-RU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22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30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ru-RU" sz="1400" dirty="0"/>
                        <a:t>География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37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40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ru-RU" sz="1400" dirty="0"/>
                        <a:t>Информатика и</a:t>
                      </a:r>
                      <a:r>
                        <a:rPr lang="ru-RU" sz="1400" baseline="0" dirty="0"/>
                        <a:t> ИКТ</a:t>
                      </a:r>
                      <a:endParaRPr lang="ru-RU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40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44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979712" y="123478"/>
            <a:ext cx="532998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100" b="1" dirty="0">
                <a:solidFill>
                  <a:schemeClr val="accent1">
                    <a:lumMod val="75000"/>
                  </a:schemeClr>
                </a:solidFill>
              </a:rPr>
              <a:t>Минимальное количество баллов ЕГЭ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7584" y="4314345"/>
            <a:ext cx="8208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*</a:t>
            </a:r>
            <a:r>
              <a:rPr lang="ru-RU" sz="1050" b="1" dirty="0">
                <a:solidFill>
                  <a:schemeClr val="accent1">
                    <a:lumMod val="75000"/>
                  </a:schemeClr>
                </a:solidFill>
              </a:rPr>
              <a:t>Пороговый результат, необходимый для поступления, в каждом вузе и для каждого направления сильно отличается. При этом в первую и во вторую волны зачисления проходные баллы могут быть очень разными, поэтому при выборе вуза для подачи документов ориентироваться стоит на проходные баллы конкретного учебного заведения.</a:t>
            </a:r>
          </a:p>
          <a:p>
            <a:endParaRPr lang="ru-RU" sz="21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2428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 descr="D:\Мои документы\Мои рисунки\i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2" y="2499742"/>
            <a:ext cx="1151534" cy="11771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219" name="Заголовок 1"/>
          <p:cNvSpPr>
            <a:spLocks noGrp="1"/>
          </p:cNvSpPr>
          <p:nvPr>
            <p:ph type="title"/>
          </p:nvPr>
        </p:nvSpPr>
        <p:spPr>
          <a:xfrm>
            <a:off x="1331640" y="1969619"/>
            <a:ext cx="6159422" cy="3152617"/>
          </a:xfrm>
        </p:spPr>
        <p:txBody>
          <a:bodyPr>
            <a:normAutofit fontScale="90000"/>
          </a:bodyPr>
          <a:lstStyle/>
          <a:p>
            <a:r>
              <a:rPr lang="ru-RU" sz="2700" dirty="0">
                <a:solidFill>
                  <a:schemeClr val="accent1">
                    <a:lumMod val="75000"/>
                  </a:schemeClr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>ГИА-11 проводится в пунктах проведения экзамена (ППЭ)</a:t>
            </a:r>
            <a:br>
              <a:rPr lang="ru-RU" sz="2700" dirty="0">
                <a:solidFill>
                  <a:schemeClr val="accent1">
                    <a:lumMod val="75000"/>
                  </a:schemeClr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</a:br>
            <a: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/>
            </a:r>
            <a:b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</a:br>
            <a: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/>
            </a:r>
            <a:b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</a:br>
            <a:r>
              <a:rPr lang="ru-RU" sz="2700" dirty="0">
                <a:solidFill>
                  <a:srgbClr val="C00000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>ППЭ ЕГЭ №3305 </a:t>
            </a:r>
            <a: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>– МБОУ «СОШ им. С.А. </a:t>
            </a:r>
            <a:r>
              <a:rPr lang="ru-RU" sz="2700" dirty="0" err="1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>Ахтямова</a:t>
            </a:r>
            <a: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> с. </a:t>
            </a:r>
            <a:r>
              <a:rPr lang="ru-RU" sz="2700" dirty="0" err="1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>Манзарас</a:t>
            </a:r>
            <a: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>»</a:t>
            </a:r>
            <a:b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</a:br>
            <a: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/>
            </a:r>
            <a:b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</a:br>
            <a: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>ППЭ оснащен </a:t>
            </a:r>
            <a:r>
              <a:rPr lang="ru-RU" sz="2700" dirty="0" err="1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>металлодетектором</a:t>
            </a:r>
            <a: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>, ведется видеонаблюдение в режиме онлайн (установлены </a:t>
            </a:r>
            <a:r>
              <a:rPr lang="en-US" sz="2700" dirty="0" err="1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>ip</a:t>
            </a:r>
            <a:r>
              <a:rPr lang="en-US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>-</a:t>
            </a:r>
            <a: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>камеры)</a:t>
            </a:r>
            <a:b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</a:br>
            <a: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/>
            </a:r>
            <a:b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</a:br>
            <a:r>
              <a:rPr lang="en-US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/>
            </a:r>
            <a:br>
              <a:rPr lang="en-US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</a:br>
            <a:r>
              <a:rPr lang="en-US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/>
            </a:r>
            <a:br>
              <a:rPr lang="en-US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</a:br>
            <a: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> </a:t>
            </a:r>
            <a:b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</a:br>
            <a:endParaRPr lang="ru-RU" sz="1800" dirty="0">
              <a:solidFill>
                <a:schemeClr val="bg1"/>
              </a:solidFill>
              <a:latin typeface="Times New Roman" pitchFamily="16" charset="0"/>
              <a:ea typeface="Cambria Math" pitchFamily="18" charset="0"/>
              <a:cs typeface="Times New Roman" pitchFamily="1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92452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Содержимое 2"/>
          <p:cNvSpPr>
            <a:spLocks noGrp="1"/>
          </p:cNvSpPr>
          <p:nvPr>
            <p:ph idx="4294967295"/>
          </p:nvPr>
        </p:nvSpPr>
        <p:spPr>
          <a:xfrm>
            <a:off x="1485900" y="971550"/>
            <a:ext cx="6286500" cy="3962400"/>
          </a:xfrm>
          <a:prstGeom prst="rect">
            <a:avLst/>
          </a:prstGeo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100" b="1" dirty="0"/>
              <a:t>  В пунктах проведения экзамен проводят организаторы, которые:</a:t>
            </a:r>
          </a:p>
          <a:p>
            <a:pPr>
              <a:buFont typeface="Wingdings" pitchFamily="2" charset="2"/>
              <a:buNone/>
            </a:pPr>
            <a:endParaRPr lang="ru-RU" sz="2100" b="1" dirty="0"/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100" b="1" dirty="0"/>
              <a:t>не должны быть учителями-предметниками по соответствующему предмету;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endParaRPr lang="ru-RU" sz="2100" b="1" dirty="0"/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100" b="1" dirty="0"/>
              <a:t>не должны быть учителями, обучающихся, сдающих экзамен в данном пункте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45324" y="150725"/>
            <a:ext cx="550147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700" b="1" dirty="0">
                <a:solidFill>
                  <a:schemeClr val="accent1">
                    <a:lumMod val="75000"/>
                  </a:schemeClr>
                </a:solidFill>
              </a:rPr>
              <a:t>Проведение экзамена в ППЭ</a:t>
            </a:r>
          </a:p>
        </p:txBody>
      </p:sp>
    </p:spTree>
    <p:extLst>
      <p:ext uri="{BB962C8B-B14F-4D97-AF65-F5344CB8AC3E}">
        <p14:creationId xmlns="" xmlns:p14="http://schemas.microsoft.com/office/powerpoint/2010/main" val="916463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4"/>
          <p:cNvSpPr txBox="1">
            <a:spLocks/>
          </p:cNvSpPr>
          <p:nvPr/>
        </p:nvSpPr>
        <p:spPr>
          <a:xfrm>
            <a:off x="2483353" y="336897"/>
            <a:ext cx="4207691" cy="57236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sz="15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Схема допуска в ППЭ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3378759"/>
            <a:ext cx="7992888" cy="1465394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lnSpc>
                <a:spcPct val="120000"/>
              </a:lnSpc>
              <a:spcAft>
                <a:spcPts val="338"/>
              </a:spcAft>
              <a:defRPr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Участники ЕГЭ проходят через рамку </a:t>
            </a:r>
            <a:r>
              <a:rPr lang="ru-RU" sz="1200" b="1" dirty="0" err="1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металлодетектора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на наличие металлических предметов.</a:t>
            </a:r>
          </a:p>
          <a:p>
            <a:pPr algn="just">
              <a:lnSpc>
                <a:spcPct val="120000"/>
              </a:lnSpc>
              <a:spcAft>
                <a:spcPts val="338"/>
              </a:spcAft>
              <a:defRPr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Если сигнал есть – </a:t>
            </a:r>
            <a:r>
              <a:rPr lang="ru-RU" sz="1200" b="1" dirty="0">
                <a:solidFill>
                  <a:srgbClr val="CC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сотрудник полиции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предлагает выложить металлические вещи.</a:t>
            </a:r>
          </a:p>
          <a:p>
            <a:pPr algn="just">
              <a:lnSpc>
                <a:spcPct val="120000"/>
              </a:lnSpc>
              <a:spcAft>
                <a:spcPts val="338"/>
              </a:spcAft>
              <a:defRPr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Если участник ЕГЭ отказывается – он не допускается к экзамену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809091"/>
            <a:ext cx="7992888" cy="2289218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1200" b="1" u="sng" dirty="0">
                <a:solidFill>
                  <a:srgbClr val="CC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Сопровождающий</a:t>
            </a:r>
            <a:r>
              <a:rPr lang="ru-RU" sz="1200" b="1" dirty="0">
                <a:solidFill>
                  <a:srgbClr val="CC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marL="160735" indent="-160735" algn="just">
              <a:lnSpc>
                <a:spcPct val="120000"/>
              </a:lnSpc>
              <a:spcAft>
                <a:spcPts val="338"/>
              </a:spcAft>
              <a:buFontTx/>
              <a:buChar char="-"/>
              <a:defRPr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проверяет паспорт, пропуск, наличие участника ЕГЭ в списках распределения;</a:t>
            </a:r>
          </a:p>
          <a:p>
            <a:pPr marL="160735" indent="-160735" algn="just">
              <a:lnSpc>
                <a:spcPct val="120000"/>
              </a:lnSpc>
              <a:spcAft>
                <a:spcPts val="338"/>
              </a:spcAft>
              <a:buFontTx/>
              <a:buChar char="-"/>
              <a:defRPr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забирает подписанную участником ЕГЭ памятку;</a:t>
            </a:r>
          </a:p>
          <a:p>
            <a:pPr marL="160735" indent="-160735" algn="just">
              <a:lnSpc>
                <a:spcPct val="120000"/>
              </a:lnSpc>
              <a:spcAft>
                <a:spcPts val="338"/>
              </a:spcAft>
              <a:buFontTx/>
              <a:buChar char="-"/>
              <a:defRPr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напоминает о необходимости сдачи средств связи и лишних вещей сопровождающим;</a:t>
            </a:r>
          </a:p>
          <a:p>
            <a:pPr marL="160735" indent="-160735" algn="just">
              <a:lnSpc>
                <a:spcPct val="120000"/>
              </a:lnSpc>
              <a:spcAft>
                <a:spcPts val="338"/>
              </a:spcAft>
              <a:buFontTx/>
              <a:buChar char="-"/>
              <a:defRPr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информирует о том, что следующая проверка будет производиться с использованием металлодетектора сотрудником полиции.</a:t>
            </a:r>
          </a:p>
        </p:txBody>
      </p:sp>
    </p:spTree>
    <p:extLst>
      <p:ext uri="{BB962C8B-B14F-4D97-AF65-F5344CB8AC3E}">
        <p14:creationId xmlns="" xmlns:p14="http://schemas.microsoft.com/office/powerpoint/2010/main" val="201984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Содержимое 2"/>
          <p:cNvSpPr>
            <a:spLocks noGrp="1"/>
          </p:cNvSpPr>
          <p:nvPr>
            <p:ph idx="4294967295"/>
          </p:nvPr>
        </p:nvSpPr>
        <p:spPr>
          <a:xfrm>
            <a:off x="1485900" y="742950"/>
            <a:ext cx="6172200" cy="42672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ClrTx/>
              <a:buFont typeface="Wingdings" pitchFamily="2" charset="2"/>
              <a:buChar char="Ø"/>
            </a:pPr>
            <a:r>
              <a:rPr lang="ru-RU" altLang="ru-RU" sz="1725" b="1" dirty="0">
                <a:solidFill>
                  <a:srgbClr val="003332"/>
                </a:solidFill>
                <a:latin typeface="Times New Roman" pitchFamily="16" charset="0"/>
              </a:rPr>
              <a:t>Документ, удостоверяющий личность (паспорт без обложки!!!!)</a:t>
            </a:r>
          </a:p>
          <a:p>
            <a:pPr>
              <a:lnSpc>
                <a:spcPct val="80000"/>
              </a:lnSpc>
              <a:buClrTx/>
              <a:buFont typeface="Wingdings" pitchFamily="2" charset="2"/>
              <a:buChar char="Ø"/>
            </a:pPr>
            <a:r>
              <a:rPr lang="ru-RU" altLang="ru-RU" sz="1725" b="1" dirty="0" err="1">
                <a:solidFill>
                  <a:srgbClr val="003332"/>
                </a:solidFill>
                <a:latin typeface="Times New Roman" pitchFamily="16" charset="0"/>
              </a:rPr>
              <a:t>Гелевую</a:t>
            </a:r>
            <a:r>
              <a:rPr lang="ru-RU" altLang="ru-RU" sz="1725" b="1" dirty="0">
                <a:solidFill>
                  <a:srgbClr val="003332"/>
                </a:solidFill>
                <a:latin typeface="Times New Roman" pitchFamily="16" charset="0"/>
              </a:rPr>
              <a:t> черную ручку (2-3 штуки)</a:t>
            </a:r>
          </a:p>
          <a:p>
            <a:pPr>
              <a:lnSpc>
                <a:spcPct val="80000"/>
              </a:lnSpc>
              <a:buClrTx/>
              <a:buFont typeface="Wingdings" pitchFamily="2" charset="2"/>
              <a:buNone/>
            </a:pPr>
            <a:r>
              <a:rPr lang="ru-RU" altLang="ru-RU" sz="1875" b="1" u="sng" dirty="0">
                <a:solidFill>
                  <a:srgbClr val="800000"/>
                </a:solidFill>
                <a:latin typeface="Times New Roman" pitchFamily="16" charset="0"/>
              </a:rPr>
              <a:t>По отдельным предметам можно пользоваться:</a:t>
            </a:r>
          </a:p>
          <a:p>
            <a:pPr>
              <a:lnSpc>
                <a:spcPct val="80000"/>
              </a:lnSpc>
              <a:buClrTx/>
              <a:buFontTx/>
              <a:buChar char="-"/>
            </a:pPr>
            <a:r>
              <a:rPr lang="ru-RU" altLang="ru-RU" sz="1875" b="1" dirty="0">
                <a:solidFill>
                  <a:srgbClr val="800000"/>
                </a:solidFill>
                <a:latin typeface="Times New Roman" pitchFamily="16" charset="0"/>
              </a:rPr>
              <a:t>Математика – </a:t>
            </a:r>
            <a:r>
              <a:rPr lang="ru-RU" altLang="ru-RU" sz="1875" b="1" dirty="0">
                <a:latin typeface="Times New Roman" pitchFamily="16" charset="0"/>
              </a:rPr>
              <a:t>линейка. </a:t>
            </a:r>
          </a:p>
          <a:p>
            <a:pPr>
              <a:lnSpc>
                <a:spcPct val="80000"/>
              </a:lnSpc>
              <a:buClrTx/>
              <a:buFontTx/>
              <a:buChar char="-"/>
            </a:pPr>
            <a:r>
              <a:rPr lang="ru-RU" altLang="ru-RU" sz="1875" b="1" dirty="0">
                <a:solidFill>
                  <a:srgbClr val="800000"/>
                </a:solidFill>
                <a:latin typeface="Times New Roman" pitchFamily="16" charset="0"/>
              </a:rPr>
              <a:t>География – </a:t>
            </a:r>
            <a:r>
              <a:rPr lang="ru-RU" altLang="ru-RU" sz="1875" b="1" dirty="0">
                <a:latin typeface="Times New Roman" pitchFamily="16" charset="0"/>
              </a:rPr>
              <a:t>линейка, транспортир и калькулятора (без возможности программирования);</a:t>
            </a:r>
          </a:p>
          <a:p>
            <a:pPr>
              <a:lnSpc>
                <a:spcPct val="80000"/>
              </a:lnSpc>
              <a:buClrTx/>
              <a:buFontTx/>
              <a:buChar char="-"/>
            </a:pPr>
            <a:r>
              <a:rPr lang="ru-RU" altLang="ru-RU" sz="1875" b="1" dirty="0">
                <a:solidFill>
                  <a:srgbClr val="800000"/>
                </a:solidFill>
                <a:latin typeface="Times New Roman" pitchFamily="16" charset="0"/>
              </a:rPr>
              <a:t>Химия – </a:t>
            </a:r>
            <a:r>
              <a:rPr lang="ru-RU" altLang="ru-RU" sz="1875" b="1" dirty="0">
                <a:latin typeface="Times New Roman" pitchFamily="16" charset="0"/>
              </a:rPr>
              <a:t>линейка и калькулятор (без возможности программирования);</a:t>
            </a:r>
          </a:p>
          <a:p>
            <a:pPr>
              <a:lnSpc>
                <a:spcPct val="80000"/>
              </a:lnSpc>
              <a:buClrTx/>
              <a:buFontTx/>
              <a:buChar char="-"/>
            </a:pPr>
            <a:r>
              <a:rPr lang="ru-RU" altLang="ru-RU" sz="1875" b="1" dirty="0">
                <a:solidFill>
                  <a:srgbClr val="800000"/>
                </a:solidFill>
                <a:latin typeface="Times New Roman" pitchFamily="16" charset="0"/>
              </a:rPr>
              <a:t>Физика – </a:t>
            </a:r>
            <a:r>
              <a:rPr lang="ru-RU" altLang="ru-RU" sz="1875" b="1" dirty="0">
                <a:latin typeface="Times New Roman" pitchFamily="16" charset="0"/>
              </a:rPr>
              <a:t>калькулятора (без возможности программирования);</a:t>
            </a:r>
          </a:p>
          <a:p>
            <a:pPr marL="34290" indent="0" algn="just">
              <a:lnSpc>
                <a:spcPct val="80000"/>
              </a:lnSpc>
              <a:buNone/>
            </a:pPr>
            <a:r>
              <a:rPr lang="ru-RU" sz="1725" dirty="0">
                <a:latin typeface="Times New Roman" pitchFamily="16" charset="0"/>
                <a:cs typeface="Times New Roman" pitchFamily="16" charset="0"/>
              </a:rPr>
              <a:t>Все справочные материалы по отдельным предметам, необходимые для проведения экзамена будут предоставлены учащимся образовательным учреждением, на базе которого будет создан пункт проведения экзамена.</a:t>
            </a:r>
            <a:endParaRPr lang="ru-RU" altLang="ru-RU" sz="1725" dirty="0">
              <a:latin typeface="Times New Roman" pitchFamily="16" charset="0"/>
              <a:cs typeface="Times New Roman" pitchFamily="16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485900" y="133350"/>
            <a:ext cx="6172200" cy="457200"/>
          </a:xfrm>
          <a:noFill/>
          <a:ln>
            <a:noFill/>
          </a:ln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68580" rtlCol="0" anchor="b">
            <a:norm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None/>
              <a:defRPr/>
            </a:pPr>
            <a:r>
              <a:rPr lang="ru-RU" altLang="ru-RU" sz="1800" dirty="0">
                <a:solidFill>
                  <a:srgbClr val="C00000"/>
                </a:solidFill>
              </a:rPr>
              <a:t>На экзамене обучающимся разрешено иметь: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6193" y="590550"/>
            <a:ext cx="8050248" cy="441959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50888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983722" y="123478"/>
            <a:ext cx="7752619" cy="502061"/>
          </a:xfrm>
          <a:prstGeom prst="rect">
            <a:avLst/>
          </a:prstGeom>
        </p:spPr>
        <p:txBody>
          <a:bodyPr vert="horz" wrap="square" lIns="0" tIns="9525" rIns="0" bIns="0" rtlCol="0" anchor="ctr">
            <a:spAutoFit/>
          </a:bodyPr>
          <a:lstStyle/>
          <a:p>
            <a:pPr marL="9525">
              <a:spcBef>
                <a:spcPts val="75"/>
              </a:spcBef>
            </a:pPr>
            <a:r>
              <a:rPr lang="ru-RU" sz="3200" spc="-11" dirty="0">
                <a:solidFill>
                  <a:schemeClr val="accent1">
                    <a:lumMod val="75000"/>
                  </a:schemeClr>
                </a:solidFill>
              </a:rPr>
              <a:t>Права и обязанности участника ЕГЭ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9632" y="623796"/>
            <a:ext cx="3371850" cy="448391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8064" y="607634"/>
            <a:ext cx="3371850" cy="453586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6009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2800978" y="315895"/>
            <a:ext cx="4457700" cy="533400"/>
          </a:xfrm>
        </p:spPr>
        <p:txBody>
          <a:bodyPr>
            <a:normAutofit fontScale="90000"/>
          </a:bodyPr>
          <a:lstStyle/>
          <a:p>
            <a:pPr>
              <a:buNone/>
            </a:pPr>
            <a:r>
              <a:rPr lang="ru-RU" sz="3000" dirty="0">
                <a:solidFill>
                  <a:srgbClr val="C00000"/>
                </a:solidFill>
              </a:rPr>
              <a:t>Результаты экзамена</a:t>
            </a:r>
          </a:p>
        </p:txBody>
      </p:sp>
      <p:sp>
        <p:nvSpPr>
          <p:cNvPr id="15363" name="Содержимое 2"/>
          <p:cNvSpPr>
            <a:spLocks noGrp="1"/>
          </p:cNvSpPr>
          <p:nvPr>
            <p:ph idx="4294967295"/>
          </p:nvPr>
        </p:nvSpPr>
        <p:spPr>
          <a:xfrm>
            <a:off x="1772278" y="1491630"/>
            <a:ext cx="6515100" cy="3219450"/>
          </a:xfrm>
          <a:prstGeom prst="rect">
            <a:avLst/>
          </a:prstGeom>
        </p:spPr>
        <p:txBody>
          <a:bodyPr/>
          <a:lstStyle/>
          <a:p>
            <a:pPr marL="136922" indent="134541" algn="just">
              <a:buNone/>
            </a:pPr>
            <a:r>
              <a:rPr lang="ru-RU" sz="2100" b="1" dirty="0">
                <a:latin typeface="Times New Roman" pitchFamily="16" charset="0"/>
                <a:cs typeface="Times New Roman" pitchFamily="16" charset="0"/>
              </a:rPr>
              <a:t>Результаты экзамена утверждает Государственная экзаменационная комиссия по каждому образовательному предмету.</a:t>
            </a:r>
          </a:p>
          <a:p>
            <a:pPr algn="just">
              <a:buFont typeface="Wingdings" pitchFamily="2" charset="2"/>
              <a:buNone/>
            </a:pPr>
            <a:endParaRPr lang="ru-RU" sz="2100" b="1" dirty="0">
              <a:latin typeface="Times New Roman" pitchFamily="16" charset="0"/>
              <a:cs typeface="Times New Roman" pitchFamily="16" charset="0"/>
            </a:endParaRPr>
          </a:p>
          <a:p>
            <a:pPr algn="just">
              <a:buFont typeface="Wingdings" pitchFamily="2" charset="2"/>
              <a:buNone/>
            </a:pPr>
            <a:r>
              <a:rPr lang="ru-RU" sz="2100" b="1" dirty="0">
                <a:latin typeface="Times New Roman" pitchFamily="16" charset="0"/>
                <a:cs typeface="Times New Roman" pitchFamily="16" charset="0"/>
              </a:rPr>
              <a:t>   Утвержденные результаты передаются в образовательные учреждения для ознакомления учащихся с полученными ими результатами</a:t>
            </a:r>
            <a:r>
              <a:rPr lang="ru-RU" sz="2100" b="1" dirty="0">
                <a:solidFill>
                  <a:srgbClr val="7030A0"/>
                </a:solidFill>
                <a:latin typeface="Times New Roman" pitchFamily="16" charset="0"/>
                <a:cs typeface="Times New Roman" pitchFamily="16" charset="0"/>
              </a:rPr>
              <a:t>.</a:t>
            </a:r>
          </a:p>
        </p:txBody>
      </p:sp>
      <p:pic>
        <p:nvPicPr>
          <p:cNvPr id="15364" name="Picture 2" descr="http://im6-tub-ru.yandex.net/i?id=694058783-71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95486"/>
            <a:ext cx="1088990" cy="1237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583687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528229" y="178661"/>
            <a:ext cx="6140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Формы проведения ГИА-9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Выноска со стрелкой вверх 6"/>
          <p:cNvSpPr/>
          <p:nvPr/>
        </p:nvSpPr>
        <p:spPr>
          <a:xfrm>
            <a:off x="808149" y="2129808"/>
            <a:ext cx="4123891" cy="2370436"/>
          </a:xfrm>
          <a:prstGeom prst="upArrowCallout">
            <a:avLst>
              <a:gd name="adj1" fmla="val 25000"/>
              <a:gd name="adj2" fmla="val 19110"/>
              <a:gd name="adj3" fmla="val 10481"/>
              <a:gd name="adj4" fmla="val 85580"/>
            </a:avLst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563888" y="759084"/>
            <a:ext cx="2592288" cy="369332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Участники ГИА-9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63688" y="1559860"/>
            <a:ext cx="2592288" cy="369332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Обучающиеся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76056" y="1559860"/>
            <a:ext cx="2592288" cy="369332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Экстерны</a:t>
            </a:r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3589040" y="1128416"/>
            <a:ext cx="910952" cy="4181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5076056" y="1128416"/>
            <a:ext cx="936104" cy="4314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970132" y="2715701"/>
            <a:ext cx="37999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Допуск к ГИА:</a:t>
            </a:r>
          </a:p>
          <a:p>
            <a:pPr marL="285750" indent="-285750">
              <a:buFontTx/>
              <a:buChar char="-"/>
            </a:pPr>
            <a:r>
              <a:rPr lang="ru-RU" sz="1600" dirty="0"/>
              <a:t>нет академической задолженности</a:t>
            </a:r>
          </a:p>
          <a:p>
            <a:pPr marL="285750" indent="-285750">
              <a:buFontTx/>
              <a:buChar char="-"/>
            </a:pPr>
            <a:r>
              <a:rPr lang="ru-RU" sz="1600" dirty="0"/>
              <a:t>учебный план выполнен в полном объеме</a:t>
            </a:r>
          </a:p>
          <a:p>
            <a:pPr marL="285750" indent="-285750">
              <a:buFontTx/>
              <a:buChar char="-"/>
            </a:pPr>
            <a:r>
              <a:rPr lang="ru-RU" sz="1600" dirty="0"/>
              <a:t>зачет за итоговое собеседование по русскому языку</a:t>
            </a:r>
          </a:p>
        </p:txBody>
      </p:sp>
      <p:sp>
        <p:nvSpPr>
          <p:cNvPr id="23" name="Выноска со стрелкой вверх 22"/>
          <p:cNvSpPr/>
          <p:nvPr/>
        </p:nvSpPr>
        <p:spPr>
          <a:xfrm>
            <a:off x="5094023" y="2129807"/>
            <a:ext cx="3978322" cy="2370436"/>
          </a:xfrm>
          <a:prstGeom prst="upArrowCallout">
            <a:avLst>
              <a:gd name="adj1" fmla="val 25000"/>
              <a:gd name="adj2" fmla="val 19110"/>
              <a:gd name="adj3" fmla="val 10481"/>
              <a:gd name="adj4" fmla="val 85580"/>
            </a:avLst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183222" y="2715701"/>
            <a:ext cx="37999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Допуск к ГИА:</a:t>
            </a:r>
          </a:p>
          <a:p>
            <a:pPr marL="285750" indent="-285750">
              <a:buFontTx/>
              <a:buChar char="-"/>
            </a:pPr>
            <a:r>
              <a:rPr lang="ru-RU" sz="1600" dirty="0"/>
              <a:t>получение на промежуточной аттестации отметок не ниже удовлетворительных</a:t>
            </a:r>
          </a:p>
          <a:p>
            <a:pPr marL="285750" indent="-285750">
              <a:buFontTx/>
              <a:buChar char="-"/>
            </a:pPr>
            <a:r>
              <a:rPr lang="ru-RU" sz="1600" dirty="0"/>
              <a:t>зачет за итоговое собеседование по русскому языку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8149" y="4686588"/>
            <a:ext cx="6140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Пункты 5, 6, 7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5401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3" descr="1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3885" y="123478"/>
            <a:ext cx="1318538" cy="1052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одзаголовок 2"/>
          <p:cNvSpPr>
            <a:spLocks noGrp="1"/>
          </p:cNvSpPr>
          <p:nvPr>
            <p:ph type="subTitle" sz="quarter" idx="1"/>
          </p:nvPr>
        </p:nvSpPr>
        <p:spPr>
          <a:xfrm>
            <a:off x="2123728" y="82899"/>
            <a:ext cx="6491099" cy="4932485"/>
          </a:xfrm>
        </p:spPr>
        <p:txBody>
          <a:bodyPr>
            <a:normAutofit/>
          </a:bodyPr>
          <a:lstStyle/>
          <a:p>
            <a:pPr marL="672704" indent="-672704">
              <a:lnSpc>
                <a:spcPct val="90000"/>
              </a:lnSpc>
              <a:defRPr/>
            </a:pP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sz="1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Выпускники 11 (12) классов имеют право </a:t>
            </a:r>
          </a:p>
          <a:p>
            <a:pPr marL="672704" indent="-672704">
              <a:lnSpc>
                <a:spcPct val="90000"/>
              </a:lnSpc>
              <a:defRPr/>
            </a:pPr>
            <a:r>
              <a:rPr lang="ru-RU" sz="1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подать апелляцию:</a:t>
            </a:r>
            <a:endParaRPr lang="ru-RU" sz="15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672704" indent="-672704">
              <a:lnSpc>
                <a:spcPct val="90000"/>
              </a:lnSpc>
              <a:defRPr/>
            </a:pPr>
            <a:endParaRPr lang="ru-RU" sz="15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1463" indent="271463" algn="just">
              <a:lnSpc>
                <a:spcPct val="110000"/>
              </a:lnSpc>
              <a:spcBef>
                <a:spcPts val="360"/>
              </a:spcBef>
              <a:buClr>
                <a:srgbClr val="007979"/>
              </a:buClr>
              <a:buFont typeface="Wingdings" pitchFamily="2" charset="2"/>
              <a:buChar char="§"/>
              <a:defRPr/>
            </a:pP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 нарушении процедуры проведения экзамена – непосредственно в день проведения экзамена, не выходя из ППЭ, уполномоченному представителю ГЭК</a:t>
            </a:r>
          </a:p>
          <a:p>
            <a:pPr marL="271463" lvl="1" indent="271463" algn="just">
              <a:lnSpc>
                <a:spcPct val="110000"/>
              </a:lnSpc>
              <a:buClr>
                <a:srgbClr val="007373"/>
              </a:buClr>
              <a:buFont typeface="Wingdings" pitchFamily="2" charset="2"/>
              <a:buChar char="§"/>
              <a:defRPr/>
            </a:pP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о несогласии с выставленными баллами (отметкой) – в течение двух рабочих дней со дня официального объявления результатов ГИА по соответствующему учебному предмету.</a:t>
            </a:r>
          </a:p>
          <a:p>
            <a:pPr marL="0" lvl="1" indent="271463" algn="just">
              <a:lnSpc>
                <a:spcPct val="110000"/>
              </a:lnSpc>
              <a:buClr>
                <a:srgbClr val="007373"/>
              </a:buClr>
              <a:defRPr/>
            </a:pPr>
            <a:r>
              <a:rPr lang="ru-RU" sz="165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Апелляция не рассматривается </a:t>
            </a:r>
            <a:r>
              <a:rPr lang="ru-RU" sz="1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вопросам: </a:t>
            </a:r>
          </a:p>
          <a:p>
            <a:pPr marL="0" lvl="1" indent="271463" algn="just">
              <a:lnSpc>
                <a:spcPct val="110000"/>
              </a:lnSpc>
              <a:buClr>
                <a:srgbClr val="007373"/>
              </a:buClr>
              <a:buFont typeface="Wingdings" pitchFamily="2" charset="2"/>
              <a:buChar char="§"/>
              <a:defRPr/>
            </a:pPr>
            <a:r>
              <a:rPr lang="ru-RU" sz="1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Содержания и структуры КИМ </a:t>
            </a:r>
          </a:p>
          <a:p>
            <a:pPr marL="0" lvl="1" indent="271463" algn="just">
              <a:lnSpc>
                <a:spcPct val="110000"/>
              </a:lnSpc>
              <a:buClr>
                <a:srgbClr val="007373"/>
              </a:buClr>
              <a:buFont typeface="Wingdings" pitchFamily="2" charset="2"/>
              <a:buChar char="§"/>
              <a:defRPr/>
            </a:pPr>
            <a:r>
              <a:rPr lang="ru-RU" sz="1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Связанным с нарушением обучающимся требований Порядка проведения ГИА</a:t>
            </a:r>
          </a:p>
          <a:p>
            <a:pPr marL="0" lvl="1" indent="271463" algn="just">
              <a:lnSpc>
                <a:spcPct val="110000"/>
              </a:lnSpc>
              <a:buClr>
                <a:srgbClr val="007373"/>
              </a:buClr>
              <a:buFont typeface="Wingdings" pitchFamily="2" charset="2"/>
              <a:buChar char="§"/>
              <a:defRPr/>
            </a:pPr>
            <a:r>
              <a:rPr lang="ru-RU" sz="1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3. Неправильного оформления экзаменационной работы</a:t>
            </a:r>
          </a:p>
        </p:txBody>
      </p:sp>
    </p:spTree>
    <p:extLst>
      <p:ext uri="{BB962C8B-B14F-4D97-AF65-F5344CB8AC3E}">
        <p14:creationId xmlns="" xmlns:p14="http://schemas.microsoft.com/office/powerpoint/2010/main" val="41669253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2226" y="438150"/>
            <a:ext cx="4755874" cy="1693793"/>
          </a:xfrm>
        </p:spPr>
        <p:txBody>
          <a:bodyPr>
            <a:normAutofit fontScale="90000"/>
          </a:bodyPr>
          <a:lstStyle/>
          <a:p>
            <a:pPr marL="274320" indent="-192024">
              <a:defRPr/>
            </a:pPr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500" u="sng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500" u="sng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500" dirty="0">
              <a:solidFill>
                <a:srgbClr val="8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164946"/>
            <a:ext cx="2819792" cy="1685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Открытый банк заданий ЕГЭ </a:t>
            </a:r>
            <a:r>
              <a:rPr lang="en-US" dirty="0"/>
              <a:t>– </a:t>
            </a:r>
            <a:r>
              <a:rPr lang="ru-RU" dirty="0"/>
              <a:t>ФИПИ </a:t>
            </a:r>
          </a:p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en-US" u="sng" dirty="0">
                <a:hlinkClick r:id="rId2"/>
              </a:rPr>
              <a:t>https://fipi.ru/ege/otkrytyy-bank-zadaniy-ege</a:t>
            </a:r>
            <a:r>
              <a:rPr lang="ru-RU" u="sng" dirty="0"/>
              <a:t> </a:t>
            </a:r>
            <a:r>
              <a:rPr lang="ru-RU" dirty="0"/>
              <a:t/>
            </a:r>
            <a:br>
              <a:rPr lang="ru-RU" dirty="0"/>
            </a:br>
            <a:endParaRPr lang="ru-RU" sz="135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/>
          <a:srcRect l="2761" t="10403" r="886" b="14139"/>
          <a:stretch/>
        </p:blipFill>
        <p:spPr>
          <a:xfrm>
            <a:off x="1217332" y="1995686"/>
            <a:ext cx="3172597" cy="19876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/>
          <a:srcRect l="10381" t="9817" r="1239" b="8718"/>
          <a:stretch/>
        </p:blipFill>
        <p:spPr>
          <a:xfrm>
            <a:off x="5633543" y="1995686"/>
            <a:ext cx="2996742" cy="220979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722018" y="101817"/>
            <a:ext cx="2819792" cy="1685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Образовательный портал для подготовки к экзаменам </a:t>
            </a:r>
            <a:r>
              <a:rPr lang="en-US" dirty="0"/>
              <a:t>– </a:t>
            </a:r>
            <a:r>
              <a:rPr lang="ru-RU" dirty="0"/>
              <a:t>СДАМ ГИА </a:t>
            </a:r>
          </a:p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en-US" u="sng" dirty="0">
                <a:hlinkClick r:id="rId5"/>
              </a:rPr>
              <a:t>https://ege.sdamgia.ru/</a:t>
            </a:r>
            <a:r>
              <a:rPr lang="ru-RU" u="sng" dirty="0"/>
              <a:t> </a:t>
            </a:r>
            <a:r>
              <a:rPr lang="ru-RU" dirty="0"/>
              <a:t/>
            </a:r>
            <a:br>
              <a:rPr lang="ru-RU" dirty="0"/>
            </a:br>
            <a:endParaRPr lang="ru-RU" sz="1350" dirty="0"/>
          </a:p>
        </p:txBody>
      </p:sp>
    </p:spTree>
    <p:extLst>
      <p:ext uri="{BB962C8B-B14F-4D97-AF65-F5344CB8AC3E}">
        <p14:creationId xmlns="" xmlns:p14="http://schemas.microsoft.com/office/powerpoint/2010/main" val="42754200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90189225"/>
              </p:ext>
            </p:extLst>
          </p:nvPr>
        </p:nvGraphicFramePr>
        <p:xfrm>
          <a:off x="1259632" y="339502"/>
          <a:ext cx="7488832" cy="45365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4441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74441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46149">
                <a:tc>
                  <a:txBody>
                    <a:bodyPr/>
                    <a:lstStyle/>
                    <a:p>
                      <a:pPr marR="5651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Информационные источники 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R="50483" marT="70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461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Адрес 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R="50483" marT="70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71894">
                <a:tc>
                  <a:txBody>
                    <a:bodyPr/>
                    <a:lstStyle/>
                    <a:p>
                      <a:pPr marL="180975" indent="0" algn="l">
                        <a:spcBef>
                          <a:spcPts val="1440"/>
                        </a:spcBef>
                      </a:pPr>
                      <a:r>
                        <a:rPr lang="ru-RU" sz="1100" b="1" spc="-40" dirty="0">
                          <a:solidFill>
                            <a:schemeClr val="tx1"/>
                          </a:solidFill>
                          <a:latin typeface="+mn-lt"/>
                          <a:cs typeface="Georgia"/>
                        </a:rPr>
                        <a:t>Официальный </a:t>
                      </a:r>
                      <a:r>
                        <a:rPr lang="ru-RU" sz="1100" b="1" spc="60" dirty="0">
                          <a:solidFill>
                            <a:schemeClr val="tx1"/>
                          </a:solidFill>
                          <a:latin typeface="+mn-lt"/>
                          <a:cs typeface="Georgia"/>
                        </a:rPr>
                        <a:t>сайт </a:t>
                      </a:r>
                      <a:r>
                        <a:rPr lang="ru-RU" sz="1100" b="1" spc="-7" dirty="0">
                          <a:solidFill>
                            <a:schemeClr val="tx1"/>
                          </a:solidFill>
                          <a:latin typeface="+mn-lt"/>
                          <a:cs typeface="Georgia"/>
                        </a:rPr>
                        <a:t>Федерального</a:t>
                      </a:r>
                      <a:r>
                        <a:rPr lang="ru-RU" sz="1100" b="1" spc="-73" dirty="0">
                          <a:solidFill>
                            <a:schemeClr val="tx1"/>
                          </a:solidFill>
                          <a:latin typeface="+mn-lt"/>
                          <a:cs typeface="Georgia"/>
                        </a:rPr>
                        <a:t> </a:t>
                      </a:r>
                      <a:r>
                        <a:rPr lang="ru-RU" sz="1100" b="1" spc="27" dirty="0">
                          <a:solidFill>
                            <a:schemeClr val="tx1"/>
                          </a:solidFill>
                          <a:latin typeface="+mn-lt"/>
                          <a:cs typeface="Georgia"/>
                        </a:rPr>
                        <a:t>центра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cs typeface="Georgia"/>
                      </a:endParaRPr>
                    </a:p>
                    <a:p>
                      <a:pPr marL="180975" indent="0" algn="l"/>
                      <a:r>
                        <a:rPr lang="ru-RU" sz="1100" b="1" spc="27" dirty="0">
                          <a:solidFill>
                            <a:schemeClr val="tx1"/>
                          </a:solidFill>
                          <a:latin typeface="+mn-lt"/>
                          <a:cs typeface="Georgia"/>
                        </a:rPr>
                        <a:t>Тестирования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cs typeface="Georgia"/>
                      </a:endParaRPr>
                    </a:p>
                    <a:p>
                      <a:pPr marR="5588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R="50483" marT="70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0" u="none" spc="-33" dirty="0">
                          <a:solidFill>
                            <a:schemeClr val="accent5">
                              <a:lumMod val="75000"/>
                            </a:schemeClr>
                          </a:solidFill>
                          <a:uFill>
                            <a:solidFill>
                              <a:srgbClr val="800000"/>
                            </a:solidFill>
                          </a:uFill>
                          <a:latin typeface="+mn-lt"/>
                          <a:cs typeface="Georgia"/>
                          <a:hlinkClick r:id="rId2"/>
                        </a:rPr>
                        <a:t>www.rustest.ru</a:t>
                      </a:r>
                      <a:r>
                        <a:rPr lang="ru-RU" sz="1100" b="0" u="none" spc="-33" dirty="0">
                          <a:solidFill>
                            <a:schemeClr val="accent5">
                              <a:lumMod val="75000"/>
                            </a:schemeClr>
                          </a:solidFill>
                          <a:uFill>
                            <a:solidFill>
                              <a:srgbClr val="800000"/>
                            </a:solidFill>
                          </a:uFill>
                          <a:latin typeface="+mn-lt"/>
                          <a:cs typeface="Georgia"/>
                        </a:rPr>
                        <a:t>  </a:t>
                      </a:r>
                      <a:r>
                        <a:rPr lang="ru-RU" sz="1100" b="0" u="non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ru-RU" sz="1100" b="0" u="non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R="50483" marT="70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13344">
                <a:tc>
                  <a:txBody>
                    <a:bodyPr/>
                    <a:lstStyle/>
                    <a:p>
                      <a:pPr marL="179388" indent="1588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Сайт Регионального центра обработки информации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R="50483" marT="70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u="sng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3"/>
                        </a:rPr>
                        <a:t>http://rcoi.mcko.ru/gia-11-ege-gve/</a:t>
                      </a:r>
                      <a:r>
                        <a:rPr lang="en-US" sz="1100" u="sng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R="50483" marT="70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10927">
                <a:tc>
                  <a:txBody>
                    <a:bodyPr/>
                    <a:lstStyle/>
                    <a:p>
                      <a:pPr marL="180975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Официальный информационный портал ЕГЭ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R="50483" marT="70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52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u="sng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4"/>
                        </a:rPr>
                        <a:t>http://gia.edu.ru/ru/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  <a:p>
                      <a:pPr marL="44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R="50483" marT="70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10927">
                <a:tc>
                  <a:txBody>
                    <a:bodyPr/>
                    <a:lstStyle/>
                    <a:p>
                      <a:pPr marL="180975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Федеральный институт педагогических измерений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R="50483" marT="70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588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u="sng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5"/>
                        </a:rPr>
                        <a:t>http://fipi.ru/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R="50483" marT="70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083262">
                <a:tc>
                  <a:txBody>
                    <a:bodyPr/>
                    <a:lstStyle/>
                    <a:p>
                      <a:pPr marL="180975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Сайт Управления образования Исполнительного комитета </a:t>
                      </a:r>
                      <a:r>
                        <a:rPr lang="ru-RU" sz="11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Кукморского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муниципального района</a:t>
                      </a:r>
                    </a:p>
                  </a:txBody>
                  <a:tcPr marR="50483" marT="70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588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6"/>
                        </a:rPr>
                        <a:t>https://edu.tatar.ru/kukmor/otdel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R="50483" marT="70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535859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66117" y="1466094"/>
            <a:ext cx="6210690" cy="415472"/>
          </a:xfrm>
          <a:prstGeom prst="rect">
            <a:avLst/>
          </a:prstGeom>
        </p:spPr>
        <p:txBody>
          <a:bodyPr wrap="square" lIns="68553" tIns="34277" rIns="68553" bIns="34277">
            <a:spAutoFit/>
          </a:bodyPr>
          <a:lstStyle/>
          <a:p>
            <a:pPr algn="ctr" defTabSz="514299">
              <a:defRPr/>
            </a:pPr>
            <a:endParaRPr lang="ru-RU" sz="225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 panose="020B0604020202020204" pitchFamily="34" charset="0"/>
            </a:endParaRPr>
          </a:p>
        </p:txBody>
      </p:sp>
      <p:sp>
        <p:nvSpPr>
          <p:cNvPr id="9" name="Slide Number Placeholder 1"/>
          <p:cNvSpPr txBox="1">
            <a:spLocks/>
          </p:cNvSpPr>
          <p:nvPr/>
        </p:nvSpPr>
        <p:spPr>
          <a:xfrm>
            <a:off x="6400800" y="653502"/>
            <a:ext cx="16002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ru-RU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900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10" name="Slide Number Placeholder 1"/>
          <p:cNvSpPr txBox="1">
            <a:spLocks/>
          </p:cNvSpPr>
          <p:nvPr/>
        </p:nvSpPr>
        <p:spPr>
          <a:xfrm>
            <a:off x="6363799" y="624060"/>
            <a:ext cx="1637201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ru-RU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900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43609" y="1197986"/>
            <a:ext cx="77768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 defTabSz="685784">
              <a:buFont typeface="Wingdings" panose="05000000000000000000" pitchFamily="2" charset="2"/>
              <a:buChar char="ü"/>
            </a:pPr>
            <a:r>
              <a:rPr lang="ru-RU" dirty="0"/>
              <a:t>ознакомить родителей с порядком проведения экзаменов, получить подпись родителя;</a:t>
            </a:r>
          </a:p>
          <a:p>
            <a:pPr marL="342900" indent="-342900" algn="just" defTabSz="685784">
              <a:buFont typeface="Wingdings" panose="05000000000000000000" pitchFamily="2" charset="2"/>
              <a:buChar char="ü"/>
            </a:pPr>
            <a:endParaRPr lang="ru-RU" dirty="0"/>
          </a:p>
          <a:p>
            <a:pPr marL="257175" indent="-257175" algn="just" defTabSz="685784">
              <a:buFont typeface="Wingdings" panose="05000000000000000000" pitchFamily="2" charset="2"/>
              <a:buChar char="ü"/>
            </a:pPr>
            <a:r>
              <a:rPr lang="ru-RU" dirty="0"/>
              <a:t>под подпись ознакомить выпускников с порядком проведения экзаменов, датой и временем проведения экзаменов;</a:t>
            </a:r>
          </a:p>
          <a:p>
            <a:pPr marL="257175" indent="-257175" algn="just" defTabSz="685784">
              <a:buFont typeface="Wingdings" panose="05000000000000000000" pitchFamily="2" charset="2"/>
              <a:buChar char="ü"/>
            </a:pPr>
            <a:endParaRPr lang="ru-RU" dirty="0"/>
          </a:p>
          <a:p>
            <a:pPr marL="257175" indent="-257175" algn="just" defTabSz="685784">
              <a:buFont typeface="Wingdings" panose="05000000000000000000" pitchFamily="2" charset="2"/>
              <a:buChar char="ü"/>
            </a:pPr>
            <a:r>
              <a:rPr lang="ru-RU" dirty="0"/>
              <a:t>усилить разъяснительную работу о последствиях размещения работы в сети Интернет (аннулирование результата);</a:t>
            </a:r>
          </a:p>
          <a:p>
            <a:pPr marL="257175" indent="-257175" algn="just" defTabSz="685784">
              <a:buFont typeface="Wingdings" panose="05000000000000000000" pitchFamily="2" charset="2"/>
              <a:buChar char="ü"/>
            </a:pPr>
            <a:endParaRPr lang="ru-RU" dirty="0"/>
          </a:p>
          <a:p>
            <a:pPr marL="257175" indent="-257175" algn="just" defTabSz="685784">
              <a:buFont typeface="Wingdings" panose="05000000000000000000" pitchFamily="2" charset="2"/>
              <a:buChar char="ü"/>
            </a:pPr>
            <a:r>
              <a:rPr lang="ru-RU" dirty="0">
                <a:cs typeface="Arial" panose="020B0604020202020204" pitchFamily="34" charset="0"/>
              </a:rPr>
              <a:t>проинформировать выпускников и родителей о телефонах муниципальной «горячей» линии по вопросам ГИА в </a:t>
            </a:r>
            <a:r>
              <a:rPr lang="ru-RU" dirty="0" err="1">
                <a:cs typeface="Arial" panose="020B0604020202020204" pitchFamily="34" charset="0"/>
              </a:rPr>
              <a:t>Кукморском</a:t>
            </a:r>
            <a:r>
              <a:rPr lang="ru-RU" dirty="0">
                <a:cs typeface="Arial" panose="020B0604020202020204" pitchFamily="34" charset="0"/>
              </a:rPr>
              <a:t> муниципальном районе:   </a:t>
            </a:r>
            <a:r>
              <a:rPr lang="ru-RU" dirty="0"/>
              <a:t>(84364) </a:t>
            </a:r>
            <a:r>
              <a:rPr lang="ru-RU" dirty="0">
                <a:cs typeface="Arial" panose="020B0604020202020204" pitchFamily="34" charset="0"/>
              </a:rPr>
              <a:t>2-61-86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786767" y="323978"/>
            <a:ext cx="53777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784"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Администрации ОО необходимо:</a:t>
            </a:r>
          </a:p>
        </p:txBody>
      </p:sp>
    </p:spTree>
    <p:extLst>
      <p:ext uri="{BB962C8B-B14F-4D97-AF65-F5344CB8AC3E}">
        <p14:creationId xmlns="" xmlns:p14="http://schemas.microsoft.com/office/powerpoint/2010/main" val="37448311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66117" y="1466094"/>
            <a:ext cx="6210690" cy="415472"/>
          </a:xfrm>
          <a:prstGeom prst="rect">
            <a:avLst/>
          </a:prstGeom>
        </p:spPr>
        <p:txBody>
          <a:bodyPr wrap="square" lIns="68553" tIns="34277" rIns="68553" bIns="34277">
            <a:spAutoFit/>
          </a:bodyPr>
          <a:lstStyle/>
          <a:p>
            <a:pPr algn="ctr" defTabSz="514299">
              <a:defRPr/>
            </a:pPr>
            <a:endParaRPr lang="ru-RU" sz="225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 panose="020B0604020202020204" pitchFamily="34" charset="0"/>
            </a:endParaRPr>
          </a:p>
        </p:txBody>
      </p:sp>
      <p:sp>
        <p:nvSpPr>
          <p:cNvPr id="9" name="Slide Number Placeholder 1"/>
          <p:cNvSpPr txBox="1">
            <a:spLocks/>
          </p:cNvSpPr>
          <p:nvPr/>
        </p:nvSpPr>
        <p:spPr>
          <a:xfrm>
            <a:off x="6400800" y="653502"/>
            <a:ext cx="16002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ru-RU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900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10" name="Slide Number Placeholder 1"/>
          <p:cNvSpPr txBox="1">
            <a:spLocks/>
          </p:cNvSpPr>
          <p:nvPr/>
        </p:nvSpPr>
        <p:spPr>
          <a:xfrm>
            <a:off x="6363799" y="624060"/>
            <a:ext cx="1637201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ru-RU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900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366117" y="35796"/>
            <a:ext cx="723833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784">
              <a:defRPr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Планируемые мероприятия по подготовке к ГИА-2024: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269212821"/>
              </p:ext>
            </p:extLst>
          </p:nvPr>
        </p:nvGraphicFramePr>
        <p:xfrm>
          <a:off x="611560" y="624060"/>
          <a:ext cx="8424936" cy="43217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3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4421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4421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002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46993">
                <a:tc>
                  <a:txBody>
                    <a:bodyPr/>
                    <a:lstStyle/>
                    <a:p>
                      <a:pPr marL="0" indent="0" algn="ctr"/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Предмет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ОГЭ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ЕГЭ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ЕГЭ (медалисты)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44989">
                <a:tc>
                  <a:txBody>
                    <a:bodyPr/>
                    <a:lstStyle/>
                    <a:p>
                      <a:r>
                        <a:rPr lang="ru-RU" sz="1200" dirty="0"/>
                        <a:t>Русский язык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09.02.2024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8.02.2024</a:t>
                      </a:r>
                      <a:r>
                        <a:rPr lang="ru-RU" sz="1200" baseline="0" dirty="0"/>
                        <a:t> (Региональная Акция «Законы победителей: секреты вершины в 100 баллов!»)</a:t>
                      </a:r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04423">
                <a:tc>
                  <a:txBody>
                    <a:bodyPr/>
                    <a:lstStyle/>
                    <a:p>
                      <a:r>
                        <a:rPr lang="ru-RU" sz="1200" dirty="0"/>
                        <a:t>Математика (профильный, базовый)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20.02.2024 (ТТ с РЦМКО)</a:t>
                      </a:r>
                    </a:p>
                    <a:p>
                      <a:pPr algn="ctr"/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15.02.2024 (ТТ с РЦМКО)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58972">
                <a:tc>
                  <a:txBody>
                    <a:bodyPr/>
                    <a:lstStyle/>
                    <a:p>
                      <a:r>
                        <a:rPr lang="ru-RU" sz="1200" dirty="0"/>
                        <a:t>Физика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15.03.2024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15.03.2024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8972">
                <a:tc>
                  <a:txBody>
                    <a:bodyPr/>
                    <a:lstStyle/>
                    <a:p>
                      <a:r>
                        <a:rPr lang="ru-RU" sz="1200" dirty="0"/>
                        <a:t>Химия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29.02.2024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29.02.2024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58972">
                <a:tc>
                  <a:txBody>
                    <a:bodyPr/>
                    <a:lstStyle/>
                    <a:p>
                      <a:r>
                        <a:rPr lang="ru-RU" sz="1200" dirty="0"/>
                        <a:t>Биология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28.02.2024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28.02.2024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09601">
                <a:tc>
                  <a:txBody>
                    <a:bodyPr/>
                    <a:lstStyle/>
                    <a:p>
                      <a:r>
                        <a:rPr lang="ru-RU" sz="1200" dirty="0"/>
                        <a:t>Обществознание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07.02.2024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24.01.2024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29.01.2024,01.02.2024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58972">
                <a:tc>
                  <a:txBody>
                    <a:bodyPr/>
                    <a:lstStyle/>
                    <a:p>
                      <a:r>
                        <a:rPr lang="ru-RU" sz="1200" dirty="0"/>
                        <a:t>История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17.01.2024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17.01.2024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58972">
                <a:tc>
                  <a:txBody>
                    <a:bodyPr/>
                    <a:lstStyle/>
                    <a:p>
                      <a:r>
                        <a:rPr lang="ru-RU" sz="1200" dirty="0"/>
                        <a:t>Литература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26.01.2024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26.01.2024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58972">
                <a:tc>
                  <a:txBody>
                    <a:bodyPr/>
                    <a:lstStyle/>
                    <a:p>
                      <a:r>
                        <a:rPr lang="ru-RU" sz="1200" dirty="0"/>
                        <a:t>Английский</a:t>
                      </a:r>
                      <a:r>
                        <a:rPr lang="ru-RU" sz="1200" baseline="0" dirty="0"/>
                        <a:t> язык</a:t>
                      </a:r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18.01.2024 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31.01.2024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58972">
                <a:tc>
                  <a:txBody>
                    <a:bodyPr/>
                    <a:lstStyle/>
                    <a:p>
                      <a:r>
                        <a:rPr lang="ru-RU" sz="1200" dirty="0"/>
                        <a:t>География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16.02.2024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16.02.2024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58972">
                <a:tc>
                  <a:txBody>
                    <a:bodyPr/>
                    <a:lstStyle/>
                    <a:p>
                      <a:r>
                        <a:rPr lang="ru-RU" sz="1200" dirty="0"/>
                        <a:t>Информатика и</a:t>
                      </a:r>
                      <a:r>
                        <a:rPr lang="ru-RU" sz="1200" baseline="0" dirty="0"/>
                        <a:t> ИКТ</a:t>
                      </a:r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01.03.2024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март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58972">
                <a:tc>
                  <a:txBody>
                    <a:bodyPr/>
                    <a:lstStyle/>
                    <a:p>
                      <a:r>
                        <a:rPr lang="ru-RU" sz="1200" dirty="0"/>
                        <a:t>Родной</a:t>
                      </a:r>
                      <a:r>
                        <a:rPr lang="ru-RU" sz="1200" baseline="0" dirty="0"/>
                        <a:t> язык</a:t>
                      </a:r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19.01.2024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-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12" name="Левая фигурная скобка 11"/>
          <p:cNvSpPr/>
          <p:nvPr/>
        </p:nvSpPr>
        <p:spPr>
          <a:xfrm rot="10800000">
            <a:off x="7182399" y="2174990"/>
            <a:ext cx="288032" cy="2304256"/>
          </a:xfrm>
          <a:prstGeom prst="leftBrac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62407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14209" y="175100"/>
            <a:ext cx="6048171" cy="5471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Аттестат с </a:t>
            </a:r>
            <a:r>
              <a:rPr lang="ru-RU" sz="2400" dirty="0">
                <a:solidFill>
                  <a:srgbClr val="FF0000"/>
                </a:solidFill>
              </a:rPr>
              <a:t>отличием ООО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FF0000"/>
                </a:solidFill>
              </a:rPr>
              <a:t/>
            </a:r>
            <a:br>
              <a:rPr lang="ru-RU" sz="2400" dirty="0">
                <a:solidFill>
                  <a:srgbClr val="FF0000"/>
                </a:solidFill>
              </a:rPr>
            </a:b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475656" y="758760"/>
            <a:ext cx="6850460" cy="4153726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завершившим обучение по образовательным программам ООО;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имеющие академической задолженности;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меющие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итоговые  отметки 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«ОТЛИЧНО» по всем учебным предметам за 9 класс;</a:t>
            </a:r>
          </a:p>
          <a:p>
            <a:pPr algn="l">
              <a:buFont typeface="Wingdings" pitchFamily="2" charset="2"/>
              <a:buChar char="Ø"/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успешно прошедшим ГИА за(без учета результатов, полученных при прохождении повторной ГИА)</a:t>
            </a:r>
            <a:endParaRPr lang="ru-RU" dirty="0"/>
          </a:p>
          <a:p>
            <a:pPr algn="just"/>
            <a:endParaRPr lang="ru-RU" dirty="0"/>
          </a:p>
          <a:p>
            <a:pPr algn="just">
              <a:buFont typeface="Wingdings" pitchFamily="2" charset="2"/>
              <a:buChar char="Ø"/>
            </a:pPr>
            <a:endParaRPr lang="ru-RU" dirty="0"/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1704773" y="1495628"/>
            <a:ext cx="5646906" cy="634730"/>
          </a:xfrm>
          <a:prstGeom prst="rect">
            <a:avLst/>
          </a:prstGeom>
          <a:effectLst/>
        </p:spPr>
        <p:txBody>
          <a:bodyPr vert="horz" lIns="68580" tIns="34290" rIns="68580" bIns="34290" rtlCol="0" anchor="b" anchorCtr="0">
            <a:noAutofit/>
          </a:bodyPr>
          <a:lstStyle/>
          <a:p>
            <a:pPr marL="240030" indent="-240030"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defRPr/>
            </a:pPr>
            <a:endParaRPr lang="ru-RU" sz="2400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latin typeface="+mj-lt"/>
              <a:ea typeface="+mj-ea"/>
              <a:cs typeface="+mj-cs"/>
            </a:endParaRPr>
          </a:p>
          <a:p>
            <a:pPr marL="240030" indent="-240030"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defRPr/>
            </a:pPr>
            <a:endParaRPr lang="ru-RU" sz="2400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latin typeface="+mj-lt"/>
              <a:ea typeface="+mj-ea"/>
              <a:cs typeface="+mj-cs"/>
            </a:endParaRPr>
          </a:p>
          <a:p>
            <a:pPr marL="240030" indent="-240030"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Wingdings" pitchFamily="2" charset="2"/>
              <a:buChar char="Ø"/>
              <a:defRPr/>
            </a:pPr>
            <a:endParaRPr lang="ru-RU" sz="2400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latin typeface="+mj-lt"/>
              <a:ea typeface="+mj-ea"/>
              <a:cs typeface="+mj-cs"/>
            </a:endParaRPr>
          </a:p>
          <a:p>
            <a:pPr marL="240030" indent="-240030"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Wingdings" pitchFamily="2" charset="2"/>
              <a:buChar char="Ø"/>
              <a:defRPr/>
            </a:pPr>
            <a:endParaRPr lang="ru-RU" sz="2400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latin typeface="+mj-lt"/>
              <a:ea typeface="+mj-ea"/>
              <a:cs typeface="+mj-cs"/>
            </a:endParaRPr>
          </a:p>
          <a:p>
            <a:pPr marL="240030" indent="-240030"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Wingdings" pitchFamily="2" charset="2"/>
              <a:buChar char="Ø"/>
              <a:defRPr/>
            </a:pPr>
            <a:endParaRPr lang="ru-RU" sz="2400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latin typeface="+mj-lt"/>
              <a:ea typeface="+mj-ea"/>
              <a:cs typeface="+mj-cs"/>
            </a:endParaRPr>
          </a:p>
          <a:p>
            <a:pPr marL="240030" indent="-240030"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Wingdings" pitchFamily="2" charset="2"/>
              <a:buChar char="Ø"/>
              <a:defRPr/>
            </a:pPr>
            <a:endParaRPr lang="ru-RU" sz="2400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latin typeface="+mj-lt"/>
              <a:ea typeface="+mj-ea"/>
              <a:cs typeface="+mj-cs"/>
            </a:endParaRPr>
          </a:p>
          <a:p>
            <a:pPr marL="240030" indent="-240030"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Wingdings" pitchFamily="2" charset="2"/>
              <a:buChar char="Ø"/>
              <a:defRPr/>
            </a:pPr>
            <a:endParaRPr lang="ru-RU" sz="2400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latin typeface="+mj-lt"/>
              <a:ea typeface="+mj-ea"/>
              <a:cs typeface="+mj-cs"/>
            </a:endParaRPr>
          </a:p>
          <a:p>
            <a:pPr marL="240030" indent="-240030"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Wingdings" pitchFamily="2" charset="2"/>
              <a:buChar char="Ø"/>
              <a:defRPr/>
            </a:pPr>
            <a:endParaRPr lang="ru-RU" sz="2400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latin typeface="+mj-lt"/>
              <a:ea typeface="+mj-ea"/>
              <a:cs typeface="+mj-cs"/>
            </a:endParaRPr>
          </a:p>
          <a:p>
            <a:pPr marL="240030" indent="-240030"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Wingdings" pitchFamily="2" charset="2"/>
              <a:buChar char="Ø"/>
              <a:defRPr/>
            </a:pPr>
            <a:endParaRPr lang="ru-RU" sz="2400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2" name="AutoShape 2" descr="2024-01-11_10-56-51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89971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"/>
          <p:cNvSpPr txBox="1">
            <a:spLocks/>
          </p:cNvSpPr>
          <p:nvPr/>
        </p:nvSpPr>
        <p:spPr>
          <a:xfrm>
            <a:off x="1691680" y="195486"/>
            <a:ext cx="6636671" cy="81463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ru-RU" sz="21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Аттестат СОО </a:t>
            </a:r>
            <a:r>
              <a:rPr lang="ru-RU" sz="2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с отличием </a:t>
            </a:r>
          </a:p>
          <a:p>
            <a:pPr fontAlgn="base">
              <a:spcAft>
                <a:spcPct val="0"/>
              </a:spcAft>
              <a:defRPr/>
            </a:pPr>
            <a:r>
              <a:rPr lang="ru-RU" sz="2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и медаль «За особые успехи в учении»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427983" y="1203598"/>
            <a:ext cx="4537725" cy="28058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 algn="just" defTabSz="685800">
              <a:spcAft>
                <a:spcPts val="450"/>
              </a:spcAft>
              <a:buClr>
                <a:prstClr val="black"/>
              </a:buClr>
              <a:buFont typeface="Wingdings" panose="05000000000000000000" pitchFamily="2" charset="2"/>
              <a:buChar char="ü"/>
              <a:defRPr/>
            </a:pP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итоговые отметки "отлично" - по всем учебным предметам учебного плана, изучавшимся на уровне среднего общего образования;</a:t>
            </a:r>
          </a:p>
          <a:p>
            <a:pPr marL="214313" indent="-214313" algn="just" defTabSz="685800">
              <a:spcAft>
                <a:spcPts val="450"/>
              </a:spcAft>
              <a:buClr>
                <a:prstClr val="black"/>
              </a:buClr>
              <a:buFont typeface="Wingdings" panose="05000000000000000000" pitchFamily="2" charset="2"/>
              <a:buChar char="ü"/>
              <a:defRPr/>
            </a:pP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«зачет» - за итоговое сочинение (изложение);</a:t>
            </a:r>
          </a:p>
          <a:p>
            <a:pPr marL="214313" indent="-214313" algn="just" defTabSz="685800">
              <a:spcAft>
                <a:spcPts val="450"/>
              </a:spcAft>
              <a:buClr>
                <a:prstClr val="black"/>
              </a:buClr>
              <a:buFont typeface="Wingdings" panose="05000000000000000000" pitchFamily="2" charset="2"/>
              <a:buChar char="ü"/>
              <a:defRPr/>
            </a:pP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Соблюдение порядка и условия выдачи медали 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525" t="15317" r="31888" b="5201"/>
          <a:stretch/>
        </p:blipFill>
        <p:spPr>
          <a:xfrm>
            <a:off x="899592" y="984637"/>
            <a:ext cx="3169573" cy="367240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11560" y="4754642"/>
            <a:ext cx="35283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85800">
              <a:spcAft>
                <a:spcPts val="450"/>
              </a:spcAft>
              <a:buClr>
                <a:prstClr val="black"/>
              </a:buClr>
              <a:defRPr/>
            </a:pP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1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РФ от 29.09.2023 № 730</a:t>
            </a:r>
          </a:p>
        </p:txBody>
      </p:sp>
    </p:spTree>
    <p:extLst>
      <p:ext uri="{BB962C8B-B14F-4D97-AF65-F5344CB8AC3E}">
        <p14:creationId xmlns="" xmlns:p14="http://schemas.microsoft.com/office/powerpoint/2010/main" val="21062329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l="7941" t="13352" r="4709"/>
          <a:stretch/>
        </p:blipFill>
        <p:spPr>
          <a:xfrm>
            <a:off x="2051720" y="1327076"/>
            <a:ext cx="5545281" cy="3816424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827584" y="120573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784"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Порядок и условия выдачи медали </a:t>
            </a:r>
          </a:p>
          <a:p>
            <a:pPr algn="ctr" defTabSz="685784"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«За особые успехи в учении»</a:t>
            </a:r>
          </a:p>
          <a:p>
            <a:pPr algn="ctr" defTabSz="685784"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(медаль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I 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степени)</a:t>
            </a:r>
          </a:p>
        </p:txBody>
      </p:sp>
    </p:spTree>
    <p:extLst>
      <p:ext uri="{BB962C8B-B14F-4D97-AF65-F5344CB8AC3E}">
        <p14:creationId xmlns="" xmlns:p14="http://schemas.microsoft.com/office/powerpoint/2010/main" val="279565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/>
          <a:srcRect l="7524" t="13378"/>
          <a:stretch/>
        </p:blipFill>
        <p:spPr>
          <a:xfrm>
            <a:off x="2483768" y="1070119"/>
            <a:ext cx="5636966" cy="4083918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1547664" y="120573"/>
            <a:ext cx="70337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784"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Порядок и условия выдачи медали </a:t>
            </a:r>
          </a:p>
          <a:p>
            <a:pPr algn="ctr" defTabSz="685784"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«За заслуги в обучении» (медаль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II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 степени)</a:t>
            </a:r>
          </a:p>
        </p:txBody>
      </p:sp>
    </p:spTree>
    <p:extLst>
      <p:ext uri="{BB962C8B-B14F-4D97-AF65-F5344CB8AC3E}">
        <p14:creationId xmlns="" xmlns:p14="http://schemas.microsoft.com/office/powerpoint/2010/main" val="201350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8148"/>
          <a:stretch/>
        </p:blipFill>
        <p:spPr>
          <a:xfrm>
            <a:off x="6588224" y="2843456"/>
            <a:ext cx="2362566" cy="20882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576" y="3344552"/>
            <a:ext cx="1887055" cy="16158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3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anose="020B0502040204020203" pitchFamily="34" charset="0"/>
              </a:rPr>
              <a:t>ОГЭ -2024</a:t>
            </a:r>
          </a:p>
          <a:p>
            <a:r>
              <a:rPr lang="ru-RU" sz="33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anose="020B0502040204020203" pitchFamily="34" charset="0"/>
              </a:rPr>
              <a:t>ЕГЭ -2024</a:t>
            </a:r>
          </a:p>
          <a:p>
            <a:endParaRPr lang="ru-RU" sz="33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SemiCondensed" panose="020B0502040204020203" pitchFamily="34" charset="0"/>
            </a:endParaRPr>
          </a:p>
        </p:txBody>
      </p:sp>
      <p:sp>
        <p:nvSpPr>
          <p:cNvPr id="6" name="object 2"/>
          <p:cNvSpPr txBox="1"/>
          <p:nvPr/>
        </p:nvSpPr>
        <p:spPr>
          <a:xfrm>
            <a:off x="2647540" y="599252"/>
            <a:ext cx="4191318" cy="22442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900" b="1" spc="-1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СПАСИБО</a:t>
            </a:r>
            <a:endParaRPr sz="2900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  <a:p>
            <a:pPr marL="12700" algn="ctr">
              <a:lnSpc>
                <a:spcPct val="100000"/>
              </a:lnSpc>
              <a:spcBef>
                <a:spcPts val="20"/>
              </a:spcBef>
            </a:pPr>
            <a:r>
              <a:rPr sz="2900" b="1" spc="-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ЗА</a:t>
            </a:r>
            <a:r>
              <a:rPr sz="2900" b="1" spc="-7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2900" b="1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ВНИМАНИЕ</a:t>
            </a:r>
            <a:r>
              <a:rPr lang="ru-RU" sz="2900" b="1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!</a:t>
            </a:r>
          </a:p>
          <a:p>
            <a:pPr marL="12700" algn="ctr">
              <a:lnSpc>
                <a:spcPct val="100000"/>
              </a:lnSpc>
              <a:spcBef>
                <a:spcPts val="20"/>
              </a:spcBef>
            </a:pPr>
            <a:endParaRPr lang="ru-RU" sz="2900" b="1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  <a:p>
            <a:pPr marL="12700" algn="ctr">
              <a:lnSpc>
                <a:spcPct val="100000"/>
              </a:lnSpc>
              <a:spcBef>
                <a:spcPts val="20"/>
              </a:spcBef>
            </a:pPr>
            <a:r>
              <a:rPr lang="ru-RU" sz="2900" b="1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ИГЪТИБАРЫГЫЗ ӨЧЕН РӘХМӘТ! </a:t>
            </a:r>
            <a:endParaRPr lang="ru-RU" sz="2900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84389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6140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Формы проведения ГИА-9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7193" y="772704"/>
            <a:ext cx="7776864" cy="2062103"/>
          </a:xfrm>
          <a:prstGeom prst="rect">
            <a:avLst/>
          </a:prstGeom>
          <a:noFill/>
          <a:ln>
            <a:solidFill>
              <a:srgbClr val="CCCCFF"/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b="1" dirty="0"/>
              <a:t>п. 8 </a:t>
            </a:r>
            <a:r>
              <a:rPr lang="ru-RU" sz="1600" dirty="0"/>
              <a:t>«ГИА в форме ОГЭ и (или) ГВЭ включает в себя четыре экзамена по учебным предметам «Русский язык» и «Математика» (далее вместе - обязательные учебные предметы), двум учебным предметам по выбору участника ГИА из числа учебных предметов: «Биология», «География», «Иностранные языки» (английский, испанский, немецкий и французский), </a:t>
            </a:r>
            <a:r>
              <a:rPr lang="ru-RU" sz="1600" b="1" dirty="0"/>
              <a:t>«Информатика»</a:t>
            </a:r>
            <a:r>
              <a:rPr lang="ru-RU" sz="1600" dirty="0"/>
              <a:t>, «История», «Литература»,</a:t>
            </a:r>
          </a:p>
          <a:p>
            <a:r>
              <a:rPr lang="ru-RU" sz="1600" dirty="0"/>
              <a:t>«Обществознание», «Физика», «Химия» (далее вместе - учебные предметы по выбору)...»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35420" y="3296001"/>
            <a:ext cx="7240409" cy="830997"/>
          </a:xfrm>
          <a:prstGeom prst="rect">
            <a:avLst/>
          </a:prstGeom>
          <a:noFill/>
          <a:ln>
            <a:solidFill>
              <a:srgbClr val="CCCC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Перечень предметов по алфавиту и в кавычках</a:t>
            </a:r>
          </a:p>
          <a:p>
            <a:pPr algn="ctr"/>
            <a:r>
              <a:rPr lang="ru-RU" sz="1600" b="1" dirty="0"/>
              <a:t>Изменено название </a:t>
            </a:r>
            <a:r>
              <a:rPr lang="ru-RU" sz="1600" dirty="0"/>
              <a:t>экзамена по учебному предмету </a:t>
            </a:r>
          </a:p>
          <a:p>
            <a:pPr algn="ctr"/>
            <a:r>
              <a:rPr lang="ru-RU" sz="1600" dirty="0"/>
              <a:t>«Информатика и ИКТ» - </a:t>
            </a:r>
            <a:r>
              <a:rPr lang="ru-RU" sz="1600" b="1" dirty="0"/>
              <a:t>«Информатика»</a:t>
            </a:r>
          </a:p>
        </p:txBody>
      </p:sp>
    </p:spTree>
    <p:extLst>
      <p:ext uri="{BB962C8B-B14F-4D97-AF65-F5344CB8AC3E}">
        <p14:creationId xmlns="" xmlns:p14="http://schemas.microsoft.com/office/powerpoint/2010/main" val="40841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131841" y="192813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Формы проведения ГИА-9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52926" y="847007"/>
            <a:ext cx="5400600" cy="646331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Участники ГИА-9: сдающие только обязательные предметы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99593" y="2431711"/>
            <a:ext cx="309634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Участники ГИА, проходящие ГИА только по</a:t>
            </a:r>
          </a:p>
          <a:p>
            <a:pPr algn="ctr"/>
            <a:r>
              <a:rPr lang="ru-RU" sz="1600" dirty="0"/>
              <a:t>обязательным учебным предметам, вправе</a:t>
            </a:r>
          </a:p>
          <a:p>
            <a:pPr algn="ctr"/>
            <a:r>
              <a:rPr lang="ru-RU" sz="1600" dirty="0"/>
              <a:t>дополнить указанный в заявлениях перечень учебных предметов для прохождения ГИА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148064" y="2602442"/>
            <a:ext cx="3312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Данная норма изъята из Порядка ГИА-9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084168" y="1955372"/>
            <a:ext cx="11521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4000">
              <a:spcBef>
                <a:spcPts val="440"/>
              </a:spcBef>
              <a:spcAft>
                <a:spcPts val="0"/>
              </a:spcAft>
              <a:tabLst>
                <a:tab pos="9921875" algn="l"/>
              </a:tabLst>
            </a:pPr>
            <a:r>
              <a:rPr lang="ru-RU" b="1" dirty="0">
                <a:solidFill>
                  <a:srgbClr val="003876"/>
                </a:solidFill>
                <a:latin typeface="Tahom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Стало</a:t>
            </a:r>
            <a:endParaRPr lang="ru-RU" sz="8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1921839"/>
            <a:ext cx="8322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3876"/>
                </a:solidFill>
                <a:latin typeface="Tahom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Было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618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187624" y="411510"/>
            <a:ext cx="72728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Экзамены 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выбору </a:t>
            </a:r>
          </a:p>
          <a:p>
            <a:pPr algn="ctr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 определяет </a:t>
            </a:r>
            <a:r>
              <a:rPr lang="ru-RU" alt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самостоятельно.</a:t>
            </a:r>
          </a:p>
          <a:p>
            <a:pPr algn="ctr"/>
            <a:r>
              <a:rPr lang="ru-RU" alt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выборе экзаменов и их количестве, </a:t>
            </a:r>
            <a:r>
              <a:rPr lang="ru-RU" alt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подписанное родителями </a:t>
            </a:r>
          </a:p>
          <a:p>
            <a:pPr algn="ctr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(законными представителями),</a:t>
            </a:r>
          </a:p>
          <a:p>
            <a:pPr algn="ctr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подаёт  выпускник самостоятельно</a:t>
            </a:r>
          </a:p>
          <a:p>
            <a:pPr algn="ctr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</a:t>
            </a:r>
            <a:r>
              <a:rPr lang="ru-RU" altLang="ru-RU" sz="1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марта 2024 </a:t>
            </a:r>
            <a:r>
              <a:rPr lang="ru-RU" alt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115616" y="2317057"/>
            <a:ext cx="741682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  <a:buFont typeface="Wingdings" panose="05000000000000000000" pitchFamily="2" charset="2"/>
              <a:buChar char="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Расписание проведения и продолжительности экзаменов утверждается Федеральной службой по надзору в сфере образования и науки.</a:t>
            </a: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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сроки для сдачи экзамена участниками ОГЭ, пропустившими экзамен в основные сроки по уважительным причинам или подавшими апелляцию. с 2 по 13 сентября 2024 года</a:t>
            </a: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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Экзамены начинаются по местному времени в 10.00.</a:t>
            </a: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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подготовительные мероприятия (проведение инструктажа, заполнение области регистрации бланков ОГЭ и др.) выделяется время до 10-15 минут, которое не включается в продолжительность выполнения экзаменационной работы.</a:t>
            </a:r>
          </a:p>
        </p:txBody>
      </p:sp>
    </p:spTree>
    <p:extLst>
      <p:ext uri="{BB962C8B-B14F-4D97-AF65-F5344CB8AC3E}">
        <p14:creationId xmlns="" xmlns:p14="http://schemas.microsoft.com/office/powerpoint/2010/main" val="2700955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977735" y="2643758"/>
            <a:ext cx="7885417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dirty="0">
                <a:solidFill>
                  <a:srgbClr val="9999FF"/>
                </a:solidFill>
              </a:rPr>
              <a:t>допускаются в дополнительные сроки</a:t>
            </a:r>
          </a:p>
          <a:p>
            <a:r>
              <a:rPr lang="ru-RU" sz="1700" dirty="0"/>
              <a:t>обучающиеся, экстерны: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700" dirty="0"/>
              <a:t>получившие «незачет»;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700" dirty="0"/>
              <a:t>не явившиеся по уважительным причинам, подтвержденным документально;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700" dirty="0"/>
              <a:t>не завершившие итоговое собеседование по уважительным причинам, подтвержденным документально;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700" dirty="0"/>
              <a:t>удаленные за нарушения требований, установленных п. 22 Порядка </a:t>
            </a:r>
            <a:r>
              <a:rPr lang="ru-RU" sz="17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sz="1700" b="1" dirty="0">
              <a:solidFill>
                <a:srgbClr val="0099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11560" y="3003798"/>
            <a:ext cx="45359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ra Pro Medium" panose="00000600000000000000" pitchFamily="2" charset="0"/>
              </a:rPr>
              <a:t/>
            </a:r>
            <a:br>
              <a:rPr lang="ru-RU" dirty="0">
                <a:latin typeface="Cera Pro Medium" panose="00000600000000000000" pitchFamily="2" charset="0"/>
              </a:rPr>
            </a:br>
            <a:endParaRPr lang="ru-RU" dirty="0">
              <a:latin typeface="Cera Pro Medium" panose="00000600000000000000" pitchFamily="2" charset="0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1763688" y="195486"/>
            <a:ext cx="631351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uLnTx/>
                <a:uFillTx/>
                <a:latin typeface="Arial"/>
                <a:ea typeface="+mj-ea"/>
                <a:cs typeface="+mj-cs"/>
              </a:rPr>
              <a:t>Итоговое собеседование по русскому языку в 2024 году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043608" y="915567"/>
          <a:ext cx="7200799" cy="12801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520280">
                  <a:extLst>
                    <a:ext uri="{9D8B030D-6E8A-4147-A177-3AD203B41FA5}">
                      <a16:colId xmlns="" xmlns:a16="http://schemas.microsoft.com/office/drawing/2014/main" val="1787537181"/>
                    </a:ext>
                  </a:extLst>
                </a:gridCol>
                <a:gridCol w="2520296">
                  <a:extLst>
                    <a:ext uri="{9D8B030D-6E8A-4147-A177-3AD203B41FA5}">
                      <a16:colId xmlns="" xmlns:a16="http://schemas.microsoft.com/office/drawing/2014/main" val="2805247821"/>
                    </a:ext>
                  </a:extLst>
                </a:gridCol>
                <a:gridCol w="2160223">
                  <a:extLst>
                    <a:ext uri="{9D8B030D-6E8A-4147-A177-3AD203B41FA5}">
                      <a16:colId xmlns="" xmlns:a16="http://schemas.microsoft.com/office/drawing/2014/main" val="2354166849"/>
                    </a:ext>
                  </a:extLst>
                </a:gridCol>
              </a:tblGrid>
              <a:tr h="40642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февраль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март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апрель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33533970"/>
                  </a:ext>
                </a:extLst>
              </a:tr>
              <a:tr h="40642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14</a:t>
                      </a:r>
                      <a:endParaRPr lang="ru-RU" sz="2400" b="1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13</a:t>
                      </a:r>
                      <a:endParaRPr lang="ru-RU" sz="2400" b="1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15</a:t>
                      </a:r>
                      <a:endParaRPr lang="ru-RU" sz="2400" b="1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91254413"/>
                  </a:ext>
                </a:extLst>
              </a:tr>
              <a:tr h="339276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основной срок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дополнительный срок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595710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1390803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10523</TotalTime>
  <Words>3426</Words>
  <Application>Microsoft Office PowerPoint</Application>
  <PresentationFormat>Экран (16:9)</PresentationFormat>
  <Paragraphs>578</Paragraphs>
  <Slides>59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59</vt:i4>
      </vt:variant>
    </vt:vector>
  </HeadingPairs>
  <TitlesOfParts>
    <vt:vector size="60" baseType="lpstr">
      <vt:lpstr>2_Тема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ГИА-11 проводится в пунктах проведения экзамена (ППЭ)   ППЭ ЕГЭ №3305 – МБОУ «СОШ им. С.А. Ахтямова с. Манзарас»  ППЭ оснащен металлодетектором, ведется видеонаблюдение в режиме онлайн (установлены ip-камеры)      </vt:lpstr>
      <vt:lpstr>Слайд 45</vt:lpstr>
      <vt:lpstr>Слайд 46</vt:lpstr>
      <vt:lpstr>На экзамене обучающимся разрешено иметь:</vt:lpstr>
      <vt:lpstr>Права и обязанности участника ЕГЭ</vt:lpstr>
      <vt:lpstr>Результаты экзамена</vt:lpstr>
      <vt:lpstr>Слайд 50</vt:lpstr>
      <vt:lpstr>             </vt:lpstr>
      <vt:lpstr>Слайд 52</vt:lpstr>
      <vt:lpstr>Слайд 53</vt:lpstr>
      <vt:lpstr>Слайд 54</vt:lpstr>
      <vt:lpstr>Аттестат с отличием ООО       </vt:lpstr>
      <vt:lpstr>Слайд 56</vt:lpstr>
      <vt:lpstr>Слайд 57</vt:lpstr>
      <vt:lpstr>Слайд 58</vt:lpstr>
      <vt:lpstr>Слайд 59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Афанасьева Гюзелия Кабировна</dc:creator>
  <cp:lastModifiedBy>Школа</cp:lastModifiedBy>
  <cp:revision>615</cp:revision>
  <cp:lastPrinted>2024-01-15T19:01:08Z</cp:lastPrinted>
  <dcterms:created xsi:type="dcterms:W3CDTF">2015-10-13T08:15:21Z</dcterms:created>
  <dcterms:modified xsi:type="dcterms:W3CDTF">2024-03-14T06:10:46Z</dcterms:modified>
</cp:coreProperties>
</file>